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16" r:id="rId6"/>
  </p:sldMasterIdLst>
  <p:notesMasterIdLst>
    <p:notesMasterId r:id="rId57"/>
  </p:notesMasterIdLst>
  <p:sldIdLst>
    <p:sldId id="256" r:id="rId7"/>
    <p:sldId id="261" r:id="rId8"/>
    <p:sldId id="706" r:id="rId9"/>
    <p:sldId id="262" r:id="rId10"/>
    <p:sldId id="270" r:id="rId11"/>
    <p:sldId id="698" r:id="rId12"/>
    <p:sldId id="257" r:id="rId13"/>
    <p:sldId id="701" r:id="rId14"/>
    <p:sldId id="273" r:id="rId15"/>
    <p:sldId id="274" r:id="rId16"/>
    <p:sldId id="276" r:id="rId17"/>
    <p:sldId id="275" r:id="rId18"/>
    <p:sldId id="707" r:id="rId19"/>
    <p:sldId id="271" r:id="rId20"/>
    <p:sldId id="263" r:id="rId21"/>
    <p:sldId id="705" r:id="rId22"/>
    <p:sldId id="259" r:id="rId23"/>
    <p:sldId id="260" r:id="rId24"/>
    <p:sldId id="702" r:id="rId25"/>
    <p:sldId id="265" r:id="rId26"/>
    <p:sldId id="703" r:id="rId27"/>
    <p:sldId id="699" r:id="rId28"/>
    <p:sldId id="266" r:id="rId29"/>
    <p:sldId id="710" r:id="rId30"/>
    <p:sldId id="267" r:id="rId31"/>
    <p:sldId id="704" r:id="rId32"/>
    <p:sldId id="268" r:id="rId33"/>
    <p:sldId id="269" r:id="rId34"/>
    <p:sldId id="713" r:id="rId35"/>
    <p:sldId id="714" r:id="rId36"/>
    <p:sldId id="715" r:id="rId37"/>
    <p:sldId id="716" r:id="rId38"/>
    <p:sldId id="717" r:id="rId39"/>
    <p:sldId id="718" r:id="rId40"/>
    <p:sldId id="264" r:id="rId41"/>
    <p:sldId id="695" r:id="rId42"/>
    <p:sldId id="294" r:id="rId43"/>
    <p:sldId id="685" r:id="rId44"/>
    <p:sldId id="694" r:id="rId45"/>
    <p:sldId id="688" r:id="rId46"/>
    <p:sldId id="293" r:id="rId47"/>
    <p:sldId id="690" r:id="rId48"/>
    <p:sldId id="277" r:id="rId49"/>
    <p:sldId id="282" r:id="rId50"/>
    <p:sldId id="278" r:id="rId51"/>
    <p:sldId id="693" r:id="rId52"/>
    <p:sldId id="711" r:id="rId53"/>
    <p:sldId id="697" r:id="rId54"/>
    <p:sldId id="709" r:id="rId55"/>
    <p:sldId id="258" r:id="rId56"/>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C6B24-1F0D-6A76-2A4F-E56ABCB7BA0B}" name="Kirves Juha (DVV)" initials="KJ(" userId="S::juha.kirves@dvv.fi::ffaa2a56-9001-491b-905e-3802103719b1" providerId="AD"/>
  <p188:author id="{F5633A33-3C26-9286-A7B1-BBE353070C87}" name="Dmitrij Brandt" initials="DB" userId="SMITRIJ.BRANDT@FIMEA.FI"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l Salmela" initials="JS" lastIdx="1" clrIdx="0">
    <p:extLst>
      <p:ext uri="{19B8F6BF-5375-455C-9EA6-DF929625EA0E}">
        <p15:presenceInfo xmlns:p15="http://schemas.microsoft.com/office/powerpoint/2012/main" userId="SOEL.SALMELA@ISTEKKI.FI" providerId="AD"/>
      </p:ext>
    </p:extLst>
  </p:cmAuthor>
  <p:cmAuthor id="2" name="Miia Kauppinen" initials="MK" lastIdx="1" clrIdx="1">
    <p:extLst>
      <p:ext uri="{19B8F6BF-5375-455C-9EA6-DF929625EA0E}">
        <p15:presenceInfo xmlns:p15="http://schemas.microsoft.com/office/powerpoint/2012/main" userId="SIIA.KAUPPINEN@LUOVI.FI" providerId="AD"/>
      </p:ext>
    </p:extLst>
  </p:cmAuthor>
  <p:cmAuthor id="3" name="Pasi Kalevo" initials="PK" lastIdx="11" clrIdx="2">
    <p:extLst>
      <p:ext uri="{19B8F6BF-5375-455C-9EA6-DF929625EA0E}">
        <p15:presenceInfo xmlns:p15="http://schemas.microsoft.com/office/powerpoint/2012/main" userId="SASI.KALEVO@GOFORE.COM" providerId="AD"/>
      </p:ext>
    </p:extLst>
  </p:cmAuthor>
  <p:cmAuthor id="4" name="Kirves Juha (DVV)" initials="KJ(" lastIdx="13" clrIdx="3">
    <p:extLst>
      <p:ext uri="{19B8F6BF-5375-455C-9EA6-DF929625EA0E}">
        <p15:presenceInfo xmlns:p15="http://schemas.microsoft.com/office/powerpoint/2012/main" userId="S::juha.kirves@dvv.fi::ffaa2a56-9001-491b-905e-3802103719b1" providerId="AD"/>
      </p:ext>
    </p:extLst>
  </p:cmAuthor>
  <p:cmAuthor id="5" name="Rousku Kimmo (DVV)" initials="RK(" lastIdx="2" clrIdx="4">
    <p:extLst>
      <p:ext uri="{19B8F6BF-5375-455C-9EA6-DF929625EA0E}">
        <p15:presenceInfo xmlns:p15="http://schemas.microsoft.com/office/powerpoint/2012/main" userId="S::kimmo.rousku@dvv.fi::9d69abf8-a801-43d2-8a16-ceaf5b2aad29" providerId="AD"/>
      </p:ext>
    </p:extLst>
  </p:cmAuthor>
  <p:cmAuthor id="6" name="Dmitrij Brandt" initials="DB" lastIdx="5" clrIdx="5">
    <p:extLst>
      <p:ext uri="{19B8F6BF-5375-455C-9EA6-DF929625EA0E}">
        <p15:presenceInfo xmlns:p15="http://schemas.microsoft.com/office/powerpoint/2012/main" userId="SMITRIJ.BRANDT@FIMEA.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0" autoAdjust="0"/>
    <p:restoredTop sz="86412" autoAdjust="0"/>
  </p:normalViewPr>
  <p:slideViewPr>
    <p:cSldViewPr snapToGrid="0">
      <p:cViewPr varScale="1">
        <p:scale>
          <a:sx n="98" d="100"/>
          <a:sy n="98" d="100"/>
        </p:scale>
        <p:origin x="954" y="90"/>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iagrams/_rels/data1.xml.rels>&#65279;<?xml version="1.0" encoding="utf-8" standalone="yes"?><Relationships xmlns="http://schemas.openxmlformats.org/package/2006/relationships"><Relationship Id="rId1" Type="http://schemas.openxmlformats.org/officeDocument/2006/relationships/hyperlink" Target="https://dvv.fi/sv/digital-sakerhet-i-livet" TargetMode="External" /></Relationships>
</file>

<file path=ppt/diagrams/_rels/data2.xml.rels>&#65279;<?xml version="1.0" encoding="utf-8" standalone="yes"?><Relationships xmlns="http://schemas.openxmlformats.org/package/2006/relationships"><Relationship Id="rId3" Type="http://schemas.openxmlformats.org/officeDocument/2006/relationships/hyperlink" Target="https://www.eoppiva.fi/koulutukset/tietosuojan-abc-julkishallinnon-henkilostolle/" TargetMode="External" /><Relationship Id="rId2" Type="http://schemas.openxmlformats.org/officeDocument/2006/relationships/hyperlink" Target="https://www.eoppiva.fi/koulutukset/toimi-turvallisesti-digimaailmassa/" TargetMode="External" /><Relationship Id="rId1" Type="http://schemas.openxmlformats.org/officeDocument/2006/relationships/hyperlink" Target="https://www.eoppiva.fi/koulutukset/digiturvallinen-tyoelama/" TargetMode="External" /></Relationships>
</file>

<file path=ppt/diagrams/_rels/data3.xml.rels>&#65279;<?xml version="1.0" encoding="utf-8" standalone="yes"?><Relationships xmlns="http://schemas.openxmlformats.org/package/2006/relationships"><Relationship Id="rId3" Type="http://schemas.openxmlformats.org/officeDocument/2006/relationships/hyperlink" Target="https://www.eoppiva.fi/sv/utbildningar/dataskyddets-abc-2-djupare-om-dataskydd/" TargetMode="External" /><Relationship Id="rId2" Type="http://schemas.openxmlformats.org/officeDocument/2006/relationships/hyperlink" Target="https://www.eoppiva.fi/sv/utbildningar/digital-sakerhet-for-valfardsomradenas-fortroendevalda/" TargetMode="External" /><Relationship Id="rId1" Type="http://schemas.openxmlformats.org/officeDocument/2006/relationships/hyperlink" Target="https://www.eoppiva.fi/sv/utbildningar/digital-sakerhet-for-kommunernas-fortroendevalda/" TargetMode="External" /><Relationship Id="rId4" Type="http://schemas.openxmlformats.org/officeDocument/2006/relationships/hyperlink" Target="https://www.eoppiva.fi/sv/utbildningar/sakerhetsklassificerade-handlingar/" TargetMode="External" /></Relationships>
</file>

<file path=ppt/diagrams/_rels/data4.xml.rels>&#65279;<?xml version="1.0" encoding="utf-8" standalone="yes"?><Relationships xmlns="http://schemas.openxmlformats.org/package/2006/relationships"><Relationship Id="rId3" Type="http://schemas.openxmlformats.org/officeDocument/2006/relationships/hyperlink" Target="https://www.eoppiva.fi/sv/utbildningar/digitala-sakerheten-i-skick-med-hjalp-av-arkitektur-2/" TargetMode="External" /><Relationship Id="rId2" Type="http://schemas.openxmlformats.org/officeDocument/2006/relationships/hyperlink" Target="https://www.eoppiva.fi/sv/utbildningar/risk-management-in-the-digital-world/" TargetMode="External" /><Relationship Id="rId1" Type="http://schemas.openxmlformats.org/officeDocument/2006/relationships/hyperlink" Target="https://www.eoppiva.fi/sv/utbildningar/trygga-den-digitala-verksamheten-vid-storningar/" TargetMode="External" /><Relationship Id="rId4" Type="http://schemas.openxmlformats.org/officeDocument/2006/relationships/hyperlink" Target="https://www.eoppiva.fi/sv/utbildningar/julkri-utvardera-och-utveckla-informationssakerheten/" TargetMode="External" /></Relationships>
</file>

<file path=ppt/diagrams/_rels/drawing1.xml.rels><?xml version="1.0" encoding="UTF-8" standalone="yes"?>
<Relationships xmlns="http://schemas.openxmlformats.org/package/2006/relationships"><Relationship Id="rId1" Type="http://schemas.openxmlformats.org/officeDocument/2006/relationships/hyperlink" Target="https://digiturvallinenelama.fi/"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oppiva.fi/koulutukset/tietosuojan-abc-julkishallinnon-henkilostolle/" TargetMode="External"/><Relationship Id="rId2" Type="http://schemas.openxmlformats.org/officeDocument/2006/relationships/hyperlink" Target="https://www.eoppiva.fi/koulutukset/toimi-turvallisesti-digimaailmassa/" TargetMode="External"/><Relationship Id="rId1" Type="http://schemas.openxmlformats.org/officeDocument/2006/relationships/hyperlink" Target="https://www.eoppiva.fi/koulutukset/digiturvallinen-tyoelama/"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oppiva.fi/koulutukset/tietosuojan-abc-syvemmalle-tietosuojaan/" TargetMode="External"/><Relationship Id="rId2" Type="http://schemas.openxmlformats.org/officeDocument/2006/relationships/hyperlink" Target="https://www.eoppiva.fi/koulutukset/digiturvallisuus-hyvinvointialueiden-luottamushenkiloille/" TargetMode="External"/><Relationship Id="rId1" Type="http://schemas.openxmlformats.org/officeDocument/2006/relationships/hyperlink" Target="https://www.eoppiva.fi/koulutukset/digiturvallisuus-kuntien-luottamushenkiloille" TargetMode="External"/><Relationship Id="rId4" Type="http://schemas.openxmlformats.org/officeDocument/2006/relationships/hyperlink" Target="https://www.eoppiva.fi/koulutukset/turvallisuusluokitellut-asiakirjat/"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eoppiva.fi/koulutukset/digitaalinen-turvallisuus-jarjestykseen-arkkitehtuurin-avulla/" TargetMode="External"/><Relationship Id="rId2" Type="http://schemas.openxmlformats.org/officeDocument/2006/relationships/hyperlink" Target="https://www.eoppiva.fi/koulutukset/riskienhallinta-digimaailmassa" TargetMode="External"/><Relationship Id="rId1" Type="http://schemas.openxmlformats.org/officeDocument/2006/relationships/hyperlink" Target="https://www.eoppiva.fi/koulutukset/turvaa-digitaalinen-toiminta-hairiotilanteissa" TargetMode="External"/><Relationship Id="rId4" Type="http://schemas.openxmlformats.org/officeDocument/2006/relationships/hyperlink" Target="https://www.eoppiva.fi/koulutukset/julkri-arvioi-ja-kehita-tietoturvallisuutta"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BC7D5-A487-4502-AA0C-7765A860B09F}"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94DDB5CD-507E-48E2-A301-0216F66E9EA5}">
      <dgm:prSet/>
      <dgm:spPr>
        <a:solidFill>
          <a:schemeClr val="accent1"/>
        </a:solidFill>
      </dgm:spPr>
      <dgm:t>
        <a:bodyPr/>
        <a:lstStyle/>
        <a:p>
          <a:r>
            <a:rPr lang="sv-FI" dirty="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https://dvv.fi/sv/digital-sakerhet-i-livet</a:t>
          </a:r>
        </a:p>
      </dgm:t>
    </dgm:pt>
    <dgm:pt modelId="{90DEC77C-D530-481F-853D-46E8D7E12260}" type="parTrans" cxnId="{2BEAF389-0CE5-4E17-9263-3371ADE0D845}">
      <dgm:prSet/>
      <dgm:spPr/>
      <dgm:t>
        <a:bodyPr/>
        <a:lstStyle/>
        <a:p>
          <a:endParaRPr lang="en-US"/>
        </a:p>
      </dgm:t>
    </dgm:pt>
    <dgm:pt modelId="{1DE25284-9C31-4C73-B50C-8AACA3DC7FE7}" type="sibTrans" cxnId="{2BEAF389-0CE5-4E17-9263-3371ADE0D845}">
      <dgm:prSet/>
      <dgm:spPr/>
      <dgm:t>
        <a:bodyPr/>
        <a:lstStyle/>
        <a:p>
          <a:endParaRPr lang="en-US"/>
        </a:p>
      </dgm:t>
    </dgm:pt>
    <dgm:pt modelId="{C7E2378B-959E-4769-B3EA-27252B4D8700}">
      <dgm:prSet/>
      <dgm:spPr>
        <a:solidFill>
          <a:schemeClr val="accent1"/>
        </a:solidFill>
      </dgm:spPr>
      <dgm:t>
        <a:bodyPr/>
        <a:lstStyle/>
        <a:p>
          <a:r>
            <a:rPr lang="sv-FI" dirty="1"/>
            <a:t>Allt Digital säkerhet i livet-innehåll på ett ställe!</a:t>
          </a:r>
        </a:p>
      </dgm:t>
    </dgm:pt>
    <dgm:pt modelId="{BDF97D11-F7F2-4BD2-9115-96CA16BEE26C}" type="parTrans" cxnId="{7EC9AA6A-2071-4196-A26F-66BFCB1C66B5}">
      <dgm:prSet/>
      <dgm:spPr/>
      <dgm:t>
        <a:bodyPr/>
        <a:lstStyle/>
        <a:p>
          <a:endParaRPr lang="en-US"/>
        </a:p>
      </dgm:t>
    </dgm:pt>
    <dgm:pt modelId="{891FA9BD-30A4-46E8-A196-AAF61A08C95A}" type="sibTrans" cxnId="{7EC9AA6A-2071-4196-A26F-66BFCB1C66B5}">
      <dgm:prSet/>
      <dgm:spPr/>
      <dgm:t>
        <a:bodyPr/>
        <a:lstStyle/>
        <a:p>
          <a:endParaRPr lang="en-US"/>
        </a:p>
      </dgm:t>
    </dgm:pt>
    <dgm:pt modelId="{F53020F9-FE86-4E8F-9F71-E608B99EA3FD}">
      <dgm:prSet/>
      <dgm:spPr>
        <a:solidFill>
          <a:schemeClr val="accent1"/>
        </a:solidFill>
      </dgm:spPr>
      <dgm:t>
        <a:bodyPr/>
        <a:lstStyle/>
        <a:p>
          <a:r>
            <a:rPr lang="sv-FI" dirty="1"/>
            <a:t>Beställ Digital säkerhet i livet -klistermärken för din organisation</a:t>
          </a:r>
        </a:p>
      </dgm:t>
    </dgm:pt>
    <dgm:pt modelId="{7CCA9A6A-9C81-4127-8B53-D22CF4C516BE}" type="parTrans" cxnId="{45EB5958-95B5-44F4-9EF0-4DF2088666E6}">
      <dgm:prSet/>
      <dgm:spPr/>
      <dgm:t>
        <a:bodyPr/>
        <a:lstStyle/>
        <a:p>
          <a:endParaRPr lang="en-US"/>
        </a:p>
      </dgm:t>
    </dgm:pt>
    <dgm:pt modelId="{C9889058-BADE-4751-8417-BFCDD167678F}" type="sibTrans" cxnId="{45EB5958-95B5-44F4-9EF0-4DF2088666E6}">
      <dgm:prSet/>
      <dgm:spPr/>
      <dgm:t>
        <a:bodyPr/>
        <a:lstStyle/>
        <a:p>
          <a:endParaRPr lang="en-US"/>
        </a:p>
      </dgm:t>
    </dgm:pt>
    <dgm:pt modelId="{3882598F-04E8-4734-8BFD-50A8F7ADB533}">
      <dgm:prSet/>
      <dgm:spPr>
        <a:solidFill>
          <a:schemeClr val="accent1"/>
        </a:solidFill>
      </dgm:spPr>
      <dgm:t>
        <a:bodyPr/>
        <a:lstStyle/>
        <a:p>
          <a:r>
            <a:rPr lang="sv-FI" dirty="1"/>
            <a:t>Ladda ner Digital säkerhet i livet -affischer för din organisations bruk!</a:t>
          </a:r>
          <a:r>
            <a:rPr lang="sv-FI" dirty="1"/>
            <a:t> </a:t>
          </a:r>
          <a:r>
            <a:rPr lang="sv-FI" dirty="1"/>
            <a:t>(Lösenord och bluffmeddelanden)</a:t>
          </a:r>
        </a:p>
      </dgm:t>
    </dgm:pt>
    <dgm:pt modelId="{D857BBC5-BCCE-4840-88CA-7A99815E66D0}" type="parTrans" cxnId="{C4D91C61-F2AC-4151-AB78-6E351B82C70A}">
      <dgm:prSet/>
      <dgm:spPr/>
      <dgm:t>
        <a:bodyPr/>
        <a:lstStyle/>
        <a:p>
          <a:endParaRPr lang="en-US"/>
        </a:p>
      </dgm:t>
    </dgm:pt>
    <dgm:pt modelId="{9F6E2B0E-C396-49D6-9469-064A4B7356DC}" type="sibTrans" cxnId="{C4D91C61-F2AC-4151-AB78-6E351B82C70A}">
      <dgm:prSet/>
      <dgm:spPr/>
      <dgm:t>
        <a:bodyPr/>
        <a:lstStyle/>
        <a:p>
          <a:endParaRPr lang="en-US"/>
        </a:p>
      </dgm:t>
    </dgm:pt>
    <dgm:pt modelId="{361AFD74-D321-4B6C-B8F3-4CD9A96DFF28}">
      <dgm:prSet/>
      <dgm:spPr>
        <a:solidFill>
          <a:schemeClr val="accent1"/>
        </a:solidFill>
      </dgm:spPr>
      <dgm:t>
        <a:bodyPr/>
        <a:lstStyle/>
        <a:p>
          <a:r>
            <a:rPr lang="sv-FI" dirty="1"/>
            <a:t>Webbplatsen fungerar också på engelska och svenska</a:t>
          </a:r>
        </a:p>
      </dgm:t>
    </dgm:pt>
    <dgm:pt modelId="{DB536BA0-0C54-47D4-AAA9-106FCE5E532F}" type="parTrans" cxnId="{46466345-267F-4C60-9C84-84476FB3CCBE}">
      <dgm:prSet/>
      <dgm:spPr/>
      <dgm:t>
        <a:bodyPr/>
        <a:lstStyle/>
        <a:p>
          <a:endParaRPr lang="en-US"/>
        </a:p>
      </dgm:t>
    </dgm:pt>
    <dgm:pt modelId="{8497697E-B23A-4D1C-93FB-FFDC28AC59F3}" type="sibTrans" cxnId="{46466345-267F-4C60-9C84-84476FB3CCBE}">
      <dgm:prSet/>
      <dgm:spPr/>
      <dgm:t>
        <a:bodyPr/>
        <a:lstStyle/>
        <a:p>
          <a:endParaRPr lang="en-US"/>
        </a:p>
      </dgm:t>
    </dgm:pt>
    <dgm:pt modelId="{51933F63-C3ED-4F86-B0FC-42E09E8D1BFA}" type="pres">
      <dgm:prSet presAssocID="{C83BC7D5-A487-4502-AA0C-7765A860B09F}" presName="outerComposite" presStyleCnt="0">
        <dgm:presLayoutVars>
          <dgm:chMax val="5"/>
          <dgm:dir/>
          <dgm:resizeHandles val="exact"/>
        </dgm:presLayoutVars>
      </dgm:prSet>
      <dgm:spPr/>
    </dgm:pt>
    <dgm:pt modelId="{6FEEF522-DCFA-400C-9905-611F718D9FEA}" type="pres">
      <dgm:prSet presAssocID="{C83BC7D5-A487-4502-AA0C-7765A860B09F}" presName="dummyMaxCanvas" presStyleCnt="0">
        <dgm:presLayoutVars/>
      </dgm:prSet>
      <dgm:spPr/>
    </dgm:pt>
    <dgm:pt modelId="{81148B02-9FAF-4F23-A024-2D5749580AC8}" type="pres">
      <dgm:prSet presAssocID="{C83BC7D5-A487-4502-AA0C-7765A860B09F}" presName="FiveNodes_1" presStyleLbl="node1" presStyleIdx="0" presStyleCnt="5">
        <dgm:presLayoutVars>
          <dgm:bulletEnabled val="1"/>
        </dgm:presLayoutVars>
      </dgm:prSet>
      <dgm:spPr/>
    </dgm:pt>
    <dgm:pt modelId="{99A653C2-2956-4A49-8583-F092F04F9FD3}" type="pres">
      <dgm:prSet presAssocID="{C83BC7D5-A487-4502-AA0C-7765A860B09F}" presName="FiveNodes_2" presStyleLbl="node1" presStyleIdx="1" presStyleCnt="5">
        <dgm:presLayoutVars>
          <dgm:bulletEnabled val="1"/>
        </dgm:presLayoutVars>
      </dgm:prSet>
      <dgm:spPr/>
    </dgm:pt>
    <dgm:pt modelId="{67F556CE-73C5-43E0-8270-2D31533DF214}" type="pres">
      <dgm:prSet presAssocID="{C83BC7D5-A487-4502-AA0C-7765A860B09F}" presName="FiveNodes_3" presStyleLbl="node1" presStyleIdx="2" presStyleCnt="5">
        <dgm:presLayoutVars>
          <dgm:bulletEnabled val="1"/>
        </dgm:presLayoutVars>
      </dgm:prSet>
      <dgm:spPr/>
    </dgm:pt>
    <dgm:pt modelId="{A46D297D-68B9-4024-BD3D-F6F56C661DED}" type="pres">
      <dgm:prSet presAssocID="{C83BC7D5-A487-4502-AA0C-7765A860B09F}" presName="FiveNodes_4" presStyleLbl="node1" presStyleIdx="3" presStyleCnt="5">
        <dgm:presLayoutVars>
          <dgm:bulletEnabled val="1"/>
        </dgm:presLayoutVars>
      </dgm:prSet>
      <dgm:spPr/>
    </dgm:pt>
    <dgm:pt modelId="{DF185EF2-E9D8-4657-9714-A0142EC6872B}" type="pres">
      <dgm:prSet presAssocID="{C83BC7D5-A487-4502-AA0C-7765A860B09F}" presName="FiveNodes_5" presStyleLbl="node1" presStyleIdx="4" presStyleCnt="5">
        <dgm:presLayoutVars>
          <dgm:bulletEnabled val="1"/>
        </dgm:presLayoutVars>
      </dgm:prSet>
      <dgm:spPr/>
    </dgm:pt>
    <dgm:pt modelId="{5D0BD85C-10E5-414F-805D-531B24C16B1B}" type="pres">
      <dgm:prSet presAssocID="{C83BC7D5-A487-4502-AA0C-7765A860B09F}" presName="FiveConn_1-2" presStyleLbl="fgAccFollowNode1" presStyleIdx="0" presStyleCnt="4">
        <dgm:presLayoutVars>
          <dgm:bulletEnabled val="1"/>
        </dgm:presLayoutVars>
      </dgm:prSet>
      <dgm:spPr/>
    </dgm:pt>
    <dgm:pt modelId="{064050DA-4504-4419-ACC1-BF8B63D97FF6}" type="pres">
      <dgm:prSet presAssocID="{C83BC7D5-A487-4502-AA0C-7765A860B09F}" presName="FiveConn_2-3" presStyleLbl="fgAccFollowNode1" presStyleIdx="1" presStyleCnt="4">
        <dgm:presLayoutVars>
          <dgm:bulletEnabled val="1"/>
        </dgm:presLayoutVars>
      </dgm:prSet>
      <dgm:spPr/>
    </dgm:pt>
    <dgm:pt modelId="{319FA275-CB2E-4847-8BA6-C527CD47A63B}" type="pres">
      <dgm:prSet presAssocID="{C83BC7D5-A487-4502-AA0C-7765A860B09F}" presName="FiveConn_3-4" presStyleLbl="fgAccFollowNode1" presStyleIdx="2" presStyleCnt="4">
        <dgm:presLayoutVars>
          <dgm:bulletEnabled val="1"/>
        </dgm:presLayoutVars>
      </dgm:prSet>
      <dgm:spPr/>
    </dgm:pt>
    <dgm:pt modelId="{434D2B7F-BFDF-4EF3-89B1-5C6E3E0D46B8}" type="pres">
      <dgm:prSet presAssocID="{C83BC7D5-A487-4502-AA0C-7765A860B09F}" presName="FiveConn_4-5" presStyleLbl="fgAccFollowNode1" presStyleIdx="3" presStyleCnt="4">
        <dgm:presLayoutVars>
          <dgm:bulletEnabled val="1"/>
        </dgm:presLayoutVars>
      </dgm:prSet>
      <dgm:spPr/>
    </dgm:pt>
    <dgm:pt modelId="{187265FE-0D90-4566-98EB-457B987AA779}" type="pres">
      <dgm:prSet presAssocID="{C83BC7D5-A487-4502-AA0C-7765A860B09F}" presName="FiveNodes_1_text" presStyleLbl="node1" presStyleIdx="4" presStyleCnt="5">
        <dgm:presLayoutVars>
          <dgm:bulletEnabled val="1"/>
        </dgm:presLayoutVars>
      </dgm:prSet>
      <dgm:spPr/>
    </dgm:pt>
    <dgm:pt modelId="{FBBFA8FC-A7F4-4C11-A6D4-0121DFF08C77}" type="pres">
      <dgm:prSet presAssocID="{C83BC7D5-A487-4502-AA0C-7765A860B09F}" presName="FiveNodes_2_text" presStyleLbl="node1" presStyleIdx="4" presStyleCnt="5">
        <dgm:presLayoutVars>
          <dgm:bulletEnabled val="1"/>
        </dgm:presLayoutVars>
      </dgm:prSet>
      <dgm:spPr/>
    </dgm:pt>
    <dgm:pt modelId="{C1B7EFCA-DD39-4688-8DAC-4B1CC2A5E4B6}" type="pres">
      <dgm:prSet presAssocID="{C83BC7D5-A487-4502-AA0C-7765A860B09F}" presName="FiveNodes_3_text" presStyleLbl="node1" presStyleIdx="4" presStyleCnt="5">
        <dgm:presLayoutVars>
          <dgm:bulletEnabled val="1"/>
        </dgm:presLayoutVars>
      </dgm:prSet>
      <dgm:spPr/>
    </dgm:pt>
    <dgm:pt modelId="{65919498-00C0-48C4-A341-F8B515FE1768}" type="pres">
      <dgm:prSet presAssocID="{C83BC7D5-A487-4502-AA0C-7765A860B09F}" presName="FiveNodes_4_text" presStyleLbl="node1" presStyleIdx="4" presStyleCnt="5">
        <dgm:presLayoutVars>
          <dgm:bulletEnabled val="1"/>
        </dgm:presLayoutVars>
      </dgm:prSet>
      <dgm:spPr/>
    </dgm:pt>
    <dgm:pt modelId="{1FD4C241-17B9-4F7C-8377-F75C4940E7B0}" type="pres">
      <dgm:prSet presAssocID="{C83BC7D5-A487-4502-AA0C-7765A860B09F}" presName="FiveNodes_5_text" presStyleLbl="node1" presStyleIdx="4" presStyleCnt="5">
        <dgm:presLayoutVars>
          <dgm:bulletEnabled val="1"/>
        </dgm:presLayoutVars>
      </dgm:prSet>
      <dgm:spPr/>
    </dgm:pt>
  </dgm:ptLst>
  <dgm:cxnLst>
    <dgm:cxn modelId="{FC2F6B07-B84E-4AF1-9FB0-48CAD87A1DE3}" type="presOf" srcId="{F53020F9-FE86-4E8F-9F71-E608B99EA3FD}" destId="{C1B7EFCA-DD39-4688-8DAC-4B1CC2A5E4B6}" srcOrd="1" destOrd="0" presId="urn:microsoft.com/office/officeart/2005/8/layout/vProcess5"/>
    <dgm:cxn modelId="{E983B908-09CA-4546-B821-6B7CFDB3D199}" type="presOf" srcId="{94DDB5CD-507E-48E2-A301-0216F66E9EA5}" destId="{81148B02-9FAF-4F23-A024-2D5749580AC8}" srcOrd="0" destOrd="0" presId="urn:microsoft.com/office/officeart/2005/8/layout/vProcess5"/>
    <dgm:cxn modelId="{EBC4DC0C-51B3-4D21-BD0C-249F79B475AC}" type="presOf" srcId="{C83BC7D5-A487-4502-AA0C-7765A860B09F}" destId="{51933F63-C3ED-4F86-B0FC-42E09E8D1BFA}" srcOrd="0" destOrd="0" presId="urn:microsoft.com/office/officeart/2005/8/layout/vProcess5"/>
    <dgm:cxn modelId="{5B4E5025-F234-48E6-B589-1583C4696D30}" type="presOf" srcId="{1DE25284-9C31-4C73-B50C-8AACA3DC7FE7}" destId="{5D0BD85C-10E5-414F-805D-531B24C16B1B}" srcOrd="0" destOrd="0" presId="urn:microsoft.com/office/officeart/2005/8/layout/vProcess5"/>
    <dgm:cxn modelId="{CE88A838-45E9-477E-A72A-C3C8FF7FA467}" type="presOf" srcId="{361AFD74-D321-4B6C-B8F3-4CD9A96DFF28}" destId="{1FD4C241-17B9-4F7C-8377-F75C4940E7B0}" srcOrd="1" destOrd="0" presId="urn:microsoft.com/office/officeart/2005/8/layout/vProcess5"/>
    <dgm:cxn modelId="{C4D91C61-F2AC-4151-AB78-6E351B82C70A}" srcId="{C83BC7D5-A487-4502-AA0C-7765A860B09F}" destId="{3882598F-04E8-4734-8BFD-50A8F7ADB533}" srcOrd="3" destOrd="0" parTransId="{D857BBC5-BCCE-4840-88CA-7A99815E66D0}" sibTransId="{9F6E2B0E-C396-49D6-9469-064A4B7356DC}"/>
    <dgm:cxn modelId="{46466345-267F-4C60-9C84-84476FB3CCBE}" srcId="{C83BC7D5-A487-4502-AA0C-7765A860B09F}" destId="{361AFD74-D321-4B6C-B8F3-4CD9A96DFF28}" srcOrd="4" destOrd="0" parTransId="{DB536BA0-0C54-47D4-AAA9-106FCE5E532F}" sibTransId="{8497697E-B23A-4D1C-93FB-FFDC28AC59F3}"/>
    <dgm:cxn modelId="{FBE1DD45-3CA8-4123-B516-8508C3E76C01}" type="presOf" srcId="{C9889058-BADE-4751-8417-BFCDD167678F}" destId="{319FA275-CB2E-4847-8BA6-C527CD47A63B}" srcOrd="0" destOrd="0" presId="urn:microsoft.com/office/officeart/2005/8/layout/vProcess5"/>
    <dgm:cxn modelId="{7EC9AA6A-2071-4196-A26F-66BFCB1C66B5}" srcId="{C83BC7D5-A487-4502-AA0C-7765A860B09F}" destId="{C7E2378B-959E-4769-B3EA-27252B4D8700}" srcOrd="1" destOrd="0" parTransId="{BDF97D11-F7F2-4BD2-9115-96CA16BEE26C}" sibTransId="{891FA9BD-30A4-46E8-A196-AAF61A08C95A}"/>
    <dgm:cxn modelId="{A995E272-284C-4687-A044-9039D8278F23}" type="presOf" srcId="{94DDB5CD-507E-48E2-A301-0216F66E9EA5}" destId="{187265FE-0D90-4566-98EB-457B987AA779}" srcOrd="1" destOrd="0" presId="urn:microsoft.com/office/officeart/2005/8/layout/vProcess5"/>
    <dgm:cxn modelId="{45EB5958-95B5-44F4-9EF0-4DF2088666E6}" srcId="{C83BC7D5-A487-4502-AA0C-7765A860B09F}" destId="{F53020F9-FE86-4E8F-9F71-E608B99EA3FD}" srcOrd="2" destOrd="0" parTransId="{7CCA9A6A-9C81-4127-8B53-D22CF4C516BE}" sibTransId="{C9889058-BADE-4751-8417-BFCDD167678F}"/>
    <dgm:cxn modelId="{772E297B-0439-4CA2-AFAD-DE5081F85F7B}" type="presOf" srcId="{F53020F9-FE86-4E8F-9F71-E608B99EA3FD}" destId="{67F556CE-73C5-43E0-8270-2D31533DF214}" srcOrd="0" destOrd="0" presId="urn:microsoft.com/office/officeart/2005/8/layout/vProcess5"/>
    <dgm:cxn modelId="{19CFD87B-ADF1-4F0A-90FD-B21D9F43C03B}" type="presOf" srcId="{361AFD74-D321-4B6C-B8F3-4CD9A96DFF28}" destId="{DF185EF2-E9D8-4657-9714-A0142EC6872B}" srcOrd="0" destOrd="0" presId="urn:microsoft.com/office/officeart/2005/8/layout/vProcess5"/>
    <dgm:cxn modelId="{2BEAF389-0CE5-4E17-9263-3371ADE0D845}" srcId="{C83BC7D5-A487-4502-AA0C-7765A860B09F}" destId="{94DDB5CD-507E-48E2-A301-0216F66E9EA5}" srcOrd="0" destOrd="0" parTransId="{90DEC77C-D530-481F-853D-46E8D7E12260}" sibTransId="{1DE25284-9C31-4C73-B50C-8AACA3DC7FE7}"/>
    <dgm:cxn modelId="{E708FD9D-CF89-4326-827E-3BC86099B348}" type="presOf" srcId="{9F6E2B0E-C396-49D6-9469-064A4B7356DC}" destId="{434D2B7F-BFDF-4EF3-89B1-5C6E3E0D46B8}" srcOrd="0" destOrd="0" presId="urn:microsoft.com/office/officeart/2005/8/layout/vProcess5"/>
    <dgm:cxn modelId="{FA29BDB5-4C34-46DE-9324-CCEE5B29D05F}" type="presOf" srcId="{C7E2378B-959E-4769-B3EA-27252B4D8700}" destId="{99A653C2-2956-4A49-8583-F092F04F9FD3}" srcOrd="0" destOrd="0" presId="urn:microsoft.com/office/officeart/2005/8/layout/vProcess5"/>
    <dgm:cxn modelId="{55D000CE-1F7E-484A-B353-F572C89B061C}" type="presOf" srcId="{3882598F-04E8-4734-8BFD-50A8F7ADB533}" destId="{65919498-00C0-48C4-A341-F8B515FE1768}" srcOrd="1" destOrd="0" presId="urn:microsoft.com/office/officeart/2005/8/layout/vProcess5"/>
    <dgm:cxn modelId="{ADBF24D4-D15B-42AF-B10A-9DB55E285C9B}" type="presOf" srcId="{3882598F-04E8-4734-8BFD-50A8F7ADB533}" destId="{A46D297D-68B9-4024-BD3D-F6F56C661DED}" srcOrd="0" destOrd="0" presId="urn:microsoft.com/office/officeart/2005/8/layout/vProcess5"/>
    <dgm:cxn modelId="{8073D4E8-5616-4549-BB3D-66443F430865}" type="presOf" srcId="{C7E2378B-959E-4769-B3EA-27252B4D8700}" destId="{FBBFA8FC-A7F4-4C11-A6D4-0121DFF08C77}" srcOrd="1" destOrd="0" presId="urn:microsoft.com/office/officeart/2005/8/layout/vProcess5"/>
    <dgm:cxn modelId="{C06181FB-7391-4843-87CB-50215910AE8B}" type="presOf" srcId="{891FA9BD-30A4-46E8-A196-AAF61A08C95A}" destId="{064050DA-4504-4419-ACC1-BF8B63D97FF6}" srcOrd="0" destOrd="0" presId="urn:microsoft.com/office/officeart/2005/8/layout/vProcess5"/>
    <dgm:cxn modelId="{11E5E661-A7CC-4705-AA6B-372AB46D0575}" type="presParOf" srcId="{51933F63-C3ED-4F86-B0FC-42E09E8D1BFA}" destId="{6FEEF522-DCFA-400C-9905-611F718D9FEA}" srcOrd="0" destOrd="0" presId="urn:microsoft.com/office/officeart/2005/8/layout/vProcess5"/>
    <dgm:cxn modelId="{DB1D5A8A-A295-4021-97A8-AF8E595B0BDB}" type="presParOf" srcId="{51933F63-C3ED-4F86-B0FC-42E09E8D1BFA}" destId="{81148B02-9FAF-4F23-A024-2D5749580AC8}" srcOrd="1" destOrd="0" presId="urn:microsoft.com/office/officeart/2005/8/layout/vProcess5"/>
    <dgm:cxn modelId="{DFFB1558-D537-4955-BCDA-DF45FB68BB52}" type="presParOf" srcId="{51933F63-C3ED-4F86-B0FC-42E09E8D1BFA}" destId="{99A653C2-2956-4A49-8583-F092F04F9FD3}" srcOrd="2" destOrd="0" presId="urn:microsoft.com/office/officeart/2005/8/layout/vProcess5"/>
    <dgm:cxn modelId="{C5E537AE-00C0-45F2-88A2-220482BCC34F}" type="presParOf" srcId="{51933F63-C3ED-4F86-B0FC-42E09E8D1BFA}" destId="{67F556CE-73C5-43E0-8270-2D31533DF214}" srcOrd="3" destOrd="0" presId="urn:microsoft.com/office/officeart/2005/8/layout/vProcess5"/>
    <dgm:cxn modelId="{62CC18D7-126D-47D7-AB89-8B542D372368}" type="presParOf" srcId="{51933F63-C3ED-4F86-B0FC-42E09E8D1BFA}" destId="{A46D297D-68B9-4024-BD3D-F6F56C661DED}" srcOrd="4" destOrd="0" presId="urn:microsoft.com/office/officeart/2005/8/layout/vProcess5"/>
    <dgm:cxn modelId="{E8554480-1002-409A-AD06-6F0EA9DD13A9}" type="presParOf" srcId="{51933F63-C3ED-4F86-B0FC-42E09E8D1BFA}" destId="{DF185EF2-E9D8-4657-9714-A0142EC6872B}" srcOrd="5" destOrd="0" presId="urn:microsoft.com/office/officeart/2005/8/layout/vProcess5"/>
    <dgm:cxn modelId="{4B3119B2-6436-41DB-9185-5E0D63C1482B}" type="presParOf" srcId="{51933F63-C3ED-4F86-B0FC-42E09E8D1BFA}" destId="{5D0BD85C-10E5-414F-805D-531B24C16B1B}" srcOrd="6" destOrd="0" presId="urn:microsoft.com/office/officeart/2005/8/layout/vProcess5"/>
    <dgm:cxn modelId="{C46FB190-08EA-4468-80DE-E0F2C2A0212F}" type="presParOf" srcId="{51933F63-C3ED-4F86-B0FC-42E09E8D1BFA}" destId="{064050DA-4504-4419-ACC1-BF8B63D97FF6}" srcOrd="7" destOrd="0" presId="urn:microsoft.com/office/officeart/2005/8/layout/vProcess5"/>
    <dgm:cxn modelId="{FC78B00C-8EA9-4525-AEAC-9F5BC967253F}" type="presParOf" srcId="{51933F63-C3ED-4F86-B0FC-42E09E8D1BFA}" destId="{319FA275-CB2E-4847-8BA6-C527CD47A63B}" srcOrd="8" destOrd="0" presId="urn:microsoft.com/office/officeart/2005/8/layout/vProcess5"/>
    <dgm:cxn modelId="{E2E4FDD4-13BE-4AB0-8F80-20708D7FCB90}" type="presParOf" srcId="{51933F63-C3ED-4F86-B0FC-42E09E8D1BFA}" destId="{434D2B7F-BFDF-4EF3-89B1-5C6E3E0D46B8}" srcOrd="9" destOrd="0" presId="urn:microsoft.com/office/officeart/2005/8/layout/vProcess5"/>
    <dgm:cxn modelId="{FAA1A74D-BB64-4798-A4A1-19AB30926C44}" type="presParOf" srcId="{51933F63-C3ED-4F86-B0FC-42E09E8D1BFA}" destId="{187265FE-0D90-4566-98EB-457B987AA779}" srcOrd="10" destOrd="0" presId="urn:microsoft.com/office/officeart/2005/8/layout/vProcess5"/>
    <dgm:cxn modelId="{0B99ACEF-3786-474D-8113-5F3206747B7E}" type="presParOf" srcId="{51933F63-C3ED-4F86-B0FC-42E09E8D1BFA}" destId="{FBBFA8FC-A7F4-4C11-A6D4-0121DFF08C77}" srcOrd="11" destOrd="0" presId="urn:microsoft.com/office/officeart/2005/8/layout/vProcess5"/>
    <dgm:cxn modelId="{8CBCF19E-AB22-431D-8976-E30B91FC2334}" type="presParOf" srcId="{51933F63-C3ED-4F86-B0FC-42E09E8D1BFA}" destId="{C1B7EFCA-DD39-4688-8DAC-4B1CC2A5E4B6}" srcOrd="12" destOrd="0" presId="urn:microsoft.com/office/officeart/2005/8/layout/vProcess5"/>
    <dgm:cxn modelId="{AFA34B38-4037-485A-AD12-189FC78685DA}" type="presParOf" srcId="{51933F63-C3ED-4F86-B0FC-42E09E8D1BFA}" destId="{65919498-00C0-48C4-A341-F8B515FE1768}" srcOrd="13" destOrd="0" presId="urn:microsoft.com/office/officeart/2005/8/layout/vProcess5"/>
    <dgm:cxn modelId="{3752F7F5-BBD2-4E18-8256-633F1D46D219}" type="presParOf" srcId="{51933F63-C3ED-4F86-B0FC-42E09E8D1BFA}" destId="{1FD4C241-17B9-4F7C-8377-F75C4940E7B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83FEF-27B5-4439-9C65-54FB2F913B9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90E07F-DA2D-4034-8EDD-AC0627FF0CC1}">
      <dgm:prSet/>
      <dgm:spPr/>
      <dgm:t>
        <a:bodyPr/>
        <a:lstStyle/>
        <a:p>
          <a:r>
            <a:rPr lang="sv-FI" dirty="1"/>
            <a:t>Digital säkerhet i arbetslivet (tillgängligt på finska, svenska och engelska)</a:t>
          </a:r>
        </a:p>
      </dgm:t>
    </dgm:pt>
    <dgm:pt modelId="{713235AD-AEC3-4736-9FFE-AD9C8A4271D8}" type="parTrans" cxnId="{CA9A4852-6737-4022-A901-48C02421B66A}">
      <dgm:prSet/>
      <dgm:spPr/>
      <dgm:t>
        <a:bodyPr/>
        <a:lstStyle/>
        <a:p>
          <a:endParaRPr lang="en-US"/>
        </a:p>
      </dgm:t>
    </dgm:pt>
    <dgm:pt modelId="{6B55FA76-5DB5-453D-969A-7E217AF68E81}" type="sibTrans" cxnId="{CA9A4852-6737-4022-A901-48C02421B66A}">
      <dgm:prSet/>
      <dgm:spPr/>
      <dgm:t>
        <a:bodyPr/>
        <a:lstStyle/>
        <a:p>
          <a:endParaRPr lang="en-US"/>
        </a:p>
      </dgm:t>
    </dgm:pt>
    <dgm:pt modelId="{C71E77B4-5A2D-4F67-8F7B-CFE3285F31A9}">
      <dgm:prSet/>
      <dgm:spPr/>
      <dgm:t>
        <a:bodyPr/>
        <a:lstStyle/>
        <a:p>
          <a:r>
            <a:rPr lang="sv-FI" dirty="1">
              <a:hlinkClick xmlns:r="http://schemas.openxmlformats.org/officeDocument/2006/relationships" r:id="rId1"/>
            </a:rPr>
            <a:t>https://www.eoppiva.fi/koulutukset/digiturvallinen-tyoelama/</a:t>
          </a:r>
        </a:p>
      </dgm:t>
    </dgm:pt>
    <dgm:pt modelId="{E12681B5-66CD-4543-ACED-B30D9E389E72}" type="parTrans" cxnId="{2A8C05B0-6B6E-4F87-BC9F-10A0E5B4DB82}">
      <dgm:prSet/>
      <dgm:spPr/>
      <dgm:t>
        <a:bodyPr/>
        <a:lstStyle/>
        <a:p>
          <a:endParaRPr lang="en-US"/>
        </a:p>
      </dgm:t>
    </dgm:pt>
    <dgm:pt modelId="{F1002AA4-0318-4BCA-8437-997C47AE3567}" type="sibTrans" cxnId="{2A8C05B0-6B6E-4F87-BC9F-10A0E5B4DB82}">
      <dgm:prSet/>
      <dgm:spPr/>
      <dgm:t>
        <a:bodyPr/>
        <a:lstStyle/>
        <a:p>
          <a:endParaRPr lang="en-US"/>
        </a:p>
      </dgm:t>
    </dgm:pt>
    <dgm:pt modelId="{EB1C9A13-A2C9-447F-ADF7-87145A21AD51}">
      <dgm:prSet/>
      <dgm:spPr/>
      <dgm:t>
        <a:bodyPr/>
        <a:lstStyle/>
        <a:p>
          <a:r>
            <a:rPr lang="sv-FI" dirty="1"/>
            <a:t>Agera säkert i den digitala världen (tillgängligt på finska, svenska och engelska)</a:t>
          </a:r>
        </a:p>
      </dgm:t>
    </dgm:pt>
    <dgm:pt modelId="{3E772E11-5627-42F7-99BB-EF7605239282}" type="parTrans" cxnId="{2FEB1D82-0313-46CB-B6AC-21E755CA0860}">
      <dgm:prSet/>
      <dgm:spPr/>
      <dgm:t>
        <a:bodyPr/>
        <a:lstStyle/>
        <a:p>
          <a:endParaRPr lang="en-US"/>
        </a:p>
      </dgm:t>
    </dgm:pt>
    <dgm:pt modelId="{2E0ECBD9-90BE-4A8A-A11C-2389BBC57E09}" type="sibTrans" cxnId="{2FEB1D82-0313-46CB-B6AC-21E755CA0860}">
      <dgm:prSet/>
      <dgm:spPr/>
      <dgm:t>
        <a:bodyPr/>
        <a:lstStyle/>
        <a:p>
          <a:endParaRPr lang="en-US"/>
        </a:p>
      </dgm:t>
    </dgm:pt>
    <dgm:pt modelId="{C4156848-4485-4FDA-8887-68D20C4460B6}">
      <dgm:prSet/>
      <dgm:spPr/>
      <dgm:t>
        <a:bodyPr/>
        <a:lstStyle/>
        <a:p>
          <a:r>
            <a:rPr lang="sv-FI" dirty="1">
              <a:hlinkClick xmlns:r="http://schemas.openxmlformats.org/officeDocument/2006/relationships" r:id="rId2"/>
            </a:rPr>
            <a:t>https://www.eoppiva.fi/koulutukset/toimi-turvallisesti-digimaailmassa/</a:t>
          </a:r>
        </a:p>
      </dgm:t>
    </dgm:pt>
    <dgm:pt modelId="{7F979E49-3278-4E32-99EE-A7A1E5969305}" type="parTrans" cxnId="{046292A4-512B-485A-B4C5-E5F5F2DBA2CB}">
      <dgm:prSet/>
      <dgm:spPr/>
      <dgm:t>
        <a:bodyPr/>
        <a:lstStyle/>
        <a:p>
          <a:endParaRPr lang="en-US"/>
        </a:p>
      </dgm:t>
    </dgm:pt>
    <dgm:pt modelId="{7BDD6A70-C738-4CC4-BFC8-B35B5FD8B5C2}" type="sibTrans" cxnId="{046292A4-512B-485A-B4C5-E5F5F2DBA2CB}">
      <dgm:prSet/>
      <dgm:spPr/>
      <dgm:t>
        <a:bodyPr/>
        <a:lstStyle/>
        <a:p>
          <a:endParaRPr lang="en-US"/>
        </a:p>
      </dgm:t>
    </dgm:pt>
    <dgm:pt modelId="{FA2BF425-56D3-4EC2-8AB1-F7D117DF3DE0}">
      <dgm:prSet/>
      <dgm:spPr/>
      <dgm:t>
        <a:bodyPr/>
        <a:lstStyle/>
        <a:p>
          <a:r>
            <a:rPr lang="sv-FI" dirty="1"/>
            <a:t>Dataskyddets ABC + Dataskyddets ABC 2020 (tillgängligt på finska, svenska och engelska)</a:t>
          </a:r>
        </a:p>
      </dgm:t>
    </dgm:pt>
    <dgm:pt modelId="{A73B50AD-44A3-43B7-8C5B-A4C90D417ADC}" type="parTrans" cxnId="{8E4E2458-40F9-415B-ACB8-AEC930EF6088}">
      <dgm:prSet/>
      <dgm:spPr/>
      <dgm:t>
        <a:bodyPr/>
        <a:lstStyle/>
        <a:p>
          <a:endParaRPr lang="en-US"/>
        </a:p>
      </dgm:t>
    </dgm:pt>
    <dgm:pt modelId="{FD6C36B2-C608-419B-BAF2-AE89CF378D8F}" type="sibTrans" cxnId="{8E4E2458-40F9-415B-ACB8-AEC930EF6088}">
      <dgm:prSet/>
      <dgm:spPr/>
      <dgm:t>
        <a:bodyPr/>
        <a:lstStyle/>
        <a:p>
          <a:endParaRPr lang="en-US"/>
        </a:p>
      </dgm:t>
    </dgm:pt>
    <dgm:pt modelId="{ED9AF658-9DFC-4916-8194-5A95703D401B}">
      <dgm:prSet/>
      <dgm:spPr/>
      <dgm:t>
        <a:bodyPr/>
        <a:lstStyle/>
        <a:p>
          <a:r>
            <a:rPr lang="sv-FI" dirty="1">
              <a:hlinkClick xmlns:r="http://schemas.openxmlformats.org/officeDocument/2006/relationships" r:id="rId3"/>
            </a:rPr>
            <a:t>https://www.eoppiva.fi/koulutukset/tietosuojan-abc-julkishallinnon-henkilostolle/</a:t>
          </a:r>
        </a:p>
      </dgm:t>
    </dgm:pt>
    <dgm:pt modelId="{81170813-26C1-4AD7-92AE-9ED0FA31313C}" type="parTrans" cxnId="{04B6D66F-0C54-4F24-B040-8D9642444E43}">
      <dgm:prSet/>
      <dgm:spPr/>
      <dgm:t>
        <a:bodyPr/>
        <a:lstStyle/>
        <a:p>
          <a:endParaRPr lang="en-US"/>
        </a:p>
      </dgm:t>
    </dgm:pt>
    <dgm:pt modelId="{44F355FC-6511-440D-9EA1-AD6DFECE1D3D}" type="sibTrans" cxnId="{04B6D66F-0C54-4F24-B040-8D9642444E43}">
      <dgm:prSet/>
      <dgm:spPr/>
      <dgm:t>
        <a:bodyPr/>
        <a:lstStyle/>
        <a:p>
          <a:endParaRPr lang="en-US"/>
        </a:p>
      </dgm:t>
    </dgm:pt>
    <dgm:pt modelId="{BEFED4B5-EBCB-402F-968A-9026BBF8806D}" type="pres">
      <dgm:prSet presAssocID="{EFC83FEF-27B5-4439-9C65-54FB2F913B97}" presName="Name0" presStyleCnt="0">
        <dgm:presLayoutVars>
          <dgm:dir/>
          <dgm:animLvl val="lvl"/>
          <dgm:resizeHandles val="exact"/>
        </dgm:presLayoutVars>
      </dgm:prSet>
      <dgm:spPr/>
    </dgm:pt>
    <dgm:pt modelId="{33DB487F-A932-407D-9B29-E9462CD5747B}" type="pres">
      <dgm:prSet presAssocID="{1990E07F-DA2D-4034-8EDD-AC0627FF0CC1}" presName="linNode" presStyleCnt="0"/>
      <dgm:spPr/>
    </dgm:pt>
    <dgm:pt modelId="{3B076C07-A0E6-480E-81C0-595A265C1160}" type="pres">
      <dgm:prSet presAssocID="{1990E07F-DA2D-4034-8EDD-AC0627FF0CC1}" presName="parentText" presStyleLbl="node1" presStyleIdx="0" presStyleCnt="3">
        <dgm:presLayoutVars>
          <dgm:chMax val="1"/>
          <dgm:bulletEnabled val="1"/>
        </dgm:presLayoutVars>
      </dgm:prSet>
      <dgm:spPr/>
    </dgm:pt>
    <dgm:pt modelId="{6F7D27AE-C70B-4997-A367-0877F053F136}" type="pres">
      <dgm:prSet presAssocID="{1990E07F-DA2D-4034-8EDD-AC0627FF0CC1}" presName="descendantText" presStyleLbl="alignAccFollowNode1" presStyleIdx="0" presStyleCnt="3">
        <dgm:presLayoutVars>
          <dgm:bulletEnabled val="1"/>
        </dgm:presLayoutVars>
      </dgm:prSet>
      <dgm:spPr/>
    </dgm:pt>
    <dgm:pt modelId="{D6A31CC5-7EA1-423C-8ED8-4939A6CB8238}" type="pres">
      <dgm:prSet presAssocID="{6B55FA76-5DB5-453D-969A-7E217AF68E81}" presName="sp" presStyleCnt="0"/>
      <dgm:spPr/>
    </dgm:pt>
    <dgm:pt modelId="{DB584F0F-10C8-4415-B05A-025280F1004A}" type="pres">
      <dgm:prSet presAssocID="{EB1C9A13-A2C9-447F-ADF7-87145A21AD51}" presName="linNode" presStyleCnt="0"/>
      <dgm:spPr/>
    </dgm:pt>
    <dgm:pt modelId="{98436E22-A61D-4B25-B25B-E5E9AE2B254B}" type="pres">
      <dgm:prSet presAssocID="{EB1C9A13-A2C9-447F-ADF7-87145A21AD51}" presName="parentText" presStyleLbl="node1" presStyleIdx="1" presStyleCnt="3">
        <dgm:presLayoutVars>
          <dgm:chMax val="1"/>
          <dgm:bulletEnabled val="1"/>
        </dgm:presLayoutVars>
      </dgm:prSet>
      <dgm:spPr/>
    </dgm:pt>
    <dgm:pt modelId="{E9C59611-0459-49B1-B962-16AE03518964}" type="pres">
      <dgm:prSet presAssocID="{EB1C9A13-A2C9-447F-ADF7-87145A21AD51}" presName="descendantText" presStyleLbl="alignAccFollowNode1" presStyleIdx="1" presStyleCnt="3">
        <dgm:presLayoutVars>
          <dgm:bulletEnabled val="1"/>
        </dgm:presLayoutVars>
      </dgm:prSet>
      <dgm:spPr/>
    </dgm:pt>
    <dgm:pt modelId="{EDF3A8D9-E70C-4352-BAC5-7A4C5FFB20EF}" type="pres">
      <dgm:prSet presAssocID="{2E0ECBD9-90BE-4A8A-A11C-2389BBC57E09}" presName="sp" presStyleCnt="0"/>
      <dgm:spPr/>
    </dgm:pt>
    <dgm:pt modelId="{7D389DC8-9EBA-4D36-A307-42C4EE46592C}" type="pres">
      <dgm:prSet presAssocID="{FA2BF425-56D3-4EC2-8AB1-F7D117DF3DE0}" presName="linNode" presStyleCnt="0"/>
      <dgm:spPr/>
    </dgm:pt>
    <dgm:pt modelId="{01C0C26B-7ACA-425D-940D-2E1A387CAD3B}" type="pres">
      <dgm:prSet presAssocID="{FA2BF425-56D3-4EC2-8AB1-F7D117DF3DE0}" presName="parentText" presStyleLbl="node1" presStyleIdx="2" presStyleCnt="3">
        <dgm:presLayoutVars>
          <dgm:chMax val="1"/>
          <dgm:bulletEnabled val="1"/>
        </dgm:presLayoutVars>
      </dgm:prSet>
      <dgm:spPr/>
    </dgm:pt>
    <dgm:pt modelId="{9CA87475-CCA6-4577-993A-1691E83F4953}" type="pres">
      <dgm:prSet presAssocID="{FA2BF425-56D3-4EC2-8AB1-F7D117DF3DE0}" presName="descendantText" presStyleLbl="alignAccFollowNode1" presStyleIdx="2" presStyleCnt="3">
        <dgm:presLayoutVars>
          <dgm:bulletEnabled val="1"/>
        </dgm:presLayoutVars>
      </dgm:prSet>
      <dgm:spPr/>
    </dgm:pt>
  </dgm:ptLst>
  <dgm:cxnLst>
    <dgm:cxn modelId="{712E831C-17D3-49A4-8627-20CC570A188E}" type="presOf" srcId="{C71E77B4-5A2D-4F67-8F7B-CFE3285F31A9}" destId="{6F7D27AE-C70B-4997-A367-0877F053F136}" srcOrd="0" destOrd="0" presId="urn:microsoft.com/office/officeart/2005/8/layout/vList5"/>
    <dgm:cxn modelId="{7A9E2F21-0861-4DD1-A72E-1AF3F2307B31}" type="presOf" srcId="{ED9AF658-9DFC-4916-8194-5A95703D401B}" destId="{9CA87475-CCA6-4577-993A-1691E83F4953}" srcOrd="0" destOrd="0" presId="urn:microsoft.com/office/officeart/2005/8/layout/vList5"/>
    <dgm:cxn modelId="{A6AABC4A-2BD3-49DC-95D3-1EDEB753A3AB}" type="presOf" srcId="{1990E07F-DA2D-4034-8EDD-AC0627FF0CC1}" destId="{3B076C07-A0E6-480E-81C0-595A265C1160}" srcOrd="0" destOrd="0" presId="urn:microsoft.com/office/officeart/2005/8/layout/vList5"/>
    <dgm:cxn modelId="{04B6D66F-0C54-4F24-B040-8D9642444E43}" srcId="{FA2BF425-56D3-4EC2-8AB1-F7D117DF3DE0}" destId="{ED9AF658-9DFC-4916-8194-5A95703D401B}" srcOrd="0" destOrd="0" parTransId="{81170813-26C1-4AD7-92AE-9ED0FA31313C}" sibTransId="{44F355FC-6511-440D-9EA1-AD6DFECE1D3D}"/>
    <dgm:cxn modelId="{CA9A4852-6737-4022-A901-48C02421B66A}" srcId="{EFC83FEF-27B5-4439-9C65-54FB2F913B97}" destId="{1990E07F-DA2D-4034-8EDD-AC0627FF0CC1}" srcOrd="0" destOrd="0" parTransId="{713235AD-AEC3-4736-9FFE-AD9C8A4271D8}" sibTransId="{6B55FA76-5DB5-453D-969A-7E217AF68E81}"/>
    <dgm:cxn modelId="{8E4E2458-40F9-415B-ACB8-AEC930EF6088}" srcId="{EFC83FEF-27B5-4439-9C65-54FB2F913B97}" destId="{FA2BF425-56D3-4EC2-8AB1-F7D117DF3DE0}" srcOrd="2" destOrd="0" parTransId="{A73B50AD-44A3-43B7-8C5B-A4C90D417ADC}" sibTransId="{FD6C36B2-C608-419B-BAF2-AE89CF378D8F}"/>
    <dgm:cxn modelId="{2FEB1D82-0313-46CB-B6AC-21E755CA0860}" srcId="{EFC83FEF-27B5-4439-9C65-54FB2F913B97}" destId="{EB1C9A13-A2C9-447F-ADF7-87145A21AD51}" srcOrd="1" destOrd="0" parTransId="{3E772E11-5627-42F7-99BB-EF7605239282}" sibTransId="{2E0ECBD9-90BE-4A8A-A11C-2389BBC57E09}"/>
    <dgm:cxn modelId="{8F5D0388-BAA6-4587-8648-8A370C1F19B9}" type="presOf" srcId="{FA2BF425-56D3-4EC2-8AB1-F7D117DF3DE0}" destId="{01C0C26B-7ACA-425D-940D-2E1A387CAD3B}" srcOrd="0" destOrd="0" presId="urn:microsoft.com/office/officeart/2005/8/layout/vList5"/>
    <dgm:cxn modelId="{E3F43497-2B6F-4B69-9E80-80F42260451D}" type="presOf" srcId="{EB1C9A13-A2C9-447F-ADF7-87145A21AD51}" destId="{98436E22-A61D-4B25-B25B-E5E9AE2B254B}" srcOrd="0" destOrd="0" presId="urn:microsoft.com/office/officeart/2005/8/layout/vList5"/>
    <dgm:cxn modelId="{046292A4-512B-485A-B4C5-E5F5F2DBA2CB}" srcId="{EB1C9A13-A2C9-447F-ADF7-87145A21AD51}" destId="{C4156848-4485-4FDA-8887-68D20C4460B6}" srcOrd="0" destOrd="0" parTransId="{7F979E49-3278-4E32-99EE-A7A1E5969305}" sibTransId="{7BDD6A70-C738-4CC4-BFC8-B35B5FD8B5C2}"/>
    <dgm:cxn modelId="{2A8C05B0-6B6E-4F87-BC9F-10A0E5B4DB82}" srcId="{1990E07F-DA2D-4034-8EDD-AC0627FF0CC1}" destId="{C71E77B4-5A2D-4F67-8F7B-CFE3285F31A9}" srcOrd="0" destOrd="0" parTransId="{E12681B5-66CD-4543-ACED-B30D9E389E72}" sibTransId="{F1002AA4-0318-4BCA-8437-997C47AE3567}"/>
    <dgm:cxn modelId="{A5F2D0C0-46C7-4DFB-880B-256D47CCEC74}" type="presOf" srcId="{EFC83FEF-27B5-4439-9C65-54FB2F913B97}" destId="{BEFED4B5-EBCB-402F-968A-9026BBF8806D}" srcOrd="0" destOrd="0" presId="urn:microsoft.com/office/officeart/2005/8/layout/vList5"/>
    <dgm:cxn modelId="{7D571CF0-3EFC-41F2-B487-26E6C0E78F1A}" type="presOf" srcId="{C4156848-4485-4FDA-8887-68D20C4460B6}" destId="{E9C59611-0459-49B1-B962-16AE03518964}" srcOrd="0" destOrd="0" presId="urn:microsoft.com/office/officeart/2005/8/layout/vList5"/>
    <dgm:cxn modelId="{BFE94934-75CD-4918-8D3D-2B7350A3BE4F}" type="presParOf" srcId="{BEFED4B5-EBCB-402F-968A-9026BBF8806D}" destId="{33DB487F-A932-407D-9B29-E9462CD5747B}" srcOrd="0" destOrd="0" presId="urn:microsoft.com/office/officeart/2005/8/layout/vList5"/>
    <dgm:cxn modelId="{2EF80902-4145-413E-85B4-B32223BE637F}" type="presParOf" srcId="{33DB487F-A932-407D-9B29-E9462CD5747B}" destId="{3B076C07-A0E6-480E-81C0-595A265C1160}" srcOrd="0" destOrd="0" presId="urn:microsoft.com/office/officeart/2005/8/layout/vList5"/>
    <dgm:cxn modelId="{F0B3084E-6BA9-49DB-95C2-BDDB1CE836F0}" type="presParOf" srcId="{33DB487F-A932-407D-9B29-E9462CD5747B}" destId="{6F7D27AE-C70B-4997-A367-0877F053F136}" srcOrd="1" destOrd="0" presId="urn:microsoft.com/office/officeart/2005/8/layout/vList5"/>
    <dgm:cxn modelId="{009B558F-7602-4D9C-8202-7687A0FBFD64}" type="presParOf" srcId="{BEFED4B5-EBCB-402F-968A-9026BBF8806D}" destId="{D6A31CC5-7EA1-423C-8ED8-4939A6CB8238}" srcOrd="1" destOrd="0" presId="urn:microsoft.com/office/officeart/2005/8/layout/vList5"/>
    <dgm:cxn modelId="{DADA27E0-6FF6-494F-97ED-D303C5C6F24D}" type="presParOf" srcId="{BEFED4B5-EBCB-402F-968A-9026BBF8806D}" destId="{DB584F0F-10C8-4415-B05A-025280F1004A}" srcOrd="2" destOrd="0" presId="urn:microsoft.com/office/officeart/2005/8/layout/vList5"/>
    <dgm:cxn modelId="{A1464D7B-50CF-4A3C-BB61-11B58A29E065}" type="presParOf" srcId="{DB584F0F-10C8-4415-B05A-025280F1004A}" destId="{98436E22-A61D-4B25-B25B-E5E9AE2B254B}" srcOrd="0" destOrd="0" presId="urn:microsoft.com/office/officeart/2005/8/layout/vList5"/>
    <dgm:cxn modelId="{A2438EAE-5C78-4DD0-980D-DF7931B96264}" type="presParOf" srcId="{DB584F0F-10C8-4415-B05A-025280F1004A}" destId="{E9C59611-0459-49B1-B962-16AE03518964}" srcOrd="1" destOrd="0" presId="urn:microsoft.com/office/officeart/2005/8/layout/vList5"/>
    <dgm:cxn modelId="{9E99DDF5-AA5E-4679-9900-3B7EBEC13BDC}" type="presParOf" srcId="{BEFED4B5-EBCB-402F-968A-9026BBF8806D}" destId="{EDF3A8D9-E70C-4352-BAC5-7A4C5FFB20EF}" srcOrd="3" destOrd="0" presId="urn:microsoft.com/office/officeart/2005/8/layout/vList5"/>
    <dgm:cxn modelId="{7B5C695B-496B-4158-AA7C-E4C5E91982DA}" type="presParOf" srcId="{BEFED4B5-EBCB-402F-968A-9026BBF8806D}" destId="{7D389DC8-9EBA-4D36-A307-42C4EE46592C}" srcOrd="4" destOrd="0" presId="urn:microsoft.com/office/officeart/2005/8/layout/vList5"/>
    <dgm:cxn modelId="{54C53EE0-8D5B-44B2-8E73-0A1B0EBFF1AC}" type="presParOf" srcId="{7D389DC8-9EBA-4D36-A307-42C4EE46592C}" destId="{01C0C26B-7ACA-425D-940D-2E1A387CAD3B}" srcOrd="0" destOrd="0" presId="urn:microsoft.com/office/officeart/2005/8/layout/vList5"/>
    <dgm:cxn modelId="{E4FA0607-E82B-4C64-996A-810EB45D3E84}" type="presParOf" srcId="{7D389DC8-9EBA-4D36-A307-42C4EE46592C}" destId="{9CA87475-CCA6-4577-993A-1691E83F49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AFD53-D004-420A-ACF2-C997E1B426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193214-ED31-4D5D-962E-224A0E3B9C2E}">
      <dgm:prSet/>
      <dgm:spPr/>
      <dgm:t>
        <a:bodyPr/>
        <a:lstStyle/>
        <a:p>
          <a:r>
            <a:rPr lang="sv-FI" dirty="1"/>
            <a:t>Digital säkerhet för kommunernas förtroendevalda (tillgängligt på finska, svenska och engelska)</a:t>
          </a:r>
        </a:p>
      </dgm:t>
    </dgm:pt>
    <dgm:pt modelId="{8B2DCBE3-93C6-4E9C-A167-3D0299E34505}" type="parTrans" cxnId="{77816159-D0D9-41FC-BC18-0C80377D1003}">
      <dgm:prSet/>
      <dgm:spPr/>
      <dgm:t>
        <a:bodyPr/>
        <a:lstStyle/>
        <a:p>
          <a:endParaRPr lang="en-US"/>
        </a:p>
      </dgm:t>
    </dgm:pt>
    <dgm:pt modelId="{03646F0E-289F-48A7-BDD4-DE1E17B32473}" type="sibTrans" cxnId="{77816159-D0D9-41FC-BC18-0C80377D1003}">
      <dgm:prSet/>
      <dgm:spPr/>
      <dgm:t>
        <a:bodyPr/>
        <a:lstStyle/>
        <a:p>
          <a:endParaRPr lang="en-US"/>
        </a:p>
      </dgm:t>
    </dgm:pt>
    <dgm:pt modelId="{8DCE8EC5-2CEC-41B3-BA37-7CF9D4022B65}">
      <dgm:prSet/>
      <dgm:spPr/>
      <dgm:t>
        <a:bodyPr/>
        <a:lstStyle/>
        <a:p>
          <a:r>
            <a:rPr lang="sv-FI" dirty="1">
              <a:hlinkClick xmlns:r="http://schemas.openxmlformats.org/officeDocument/2006/relationships" r:id="rId1"/>
            </a:rPr>
            <a:t>https://www.eoppiva.fi/sv/utbildningar/digital-sakerhet-for-kommunernas-fortroendevalda/</a:t>
          </a:r>
        </a:p>
      </dgm:t>
    </dgm:pt>
    <dgm:pt modelId="{B63C0DDB-89D6-4BAE-962D-CC29BDB5AD20}" type="parTrans" cxnId="{FFD8BFC1-6DAD-4AF4-A739-082D5840A390}">
      <dgm:prSet/>
      <dgm:spPr/>
      <dgm:t>
        <a:bodyPr/>
        <a:lstStyle/>
        <a:p>
          <a:endParaRPr lang="en-US"/>
        </a:p>
      </dgm:t>
    </dgm:pt>
    <dgm:pt modelId="{DB80396E-5E01-4A35-9B2B-3DA65B41D5AF}" type="sibTrans" cxnId="{FFD8BFC1-6DAD-4AF4-A739-082D5840A390}">
      <dgm:prSet/>
      <dgm:spPr/>
      <dgm:t>
        <a:bodyPr/>
        <a:lstStyle/>
        <a:p>
          <a:endParaRPr lang="en-US"/>
        </a:p>
      </dgm:t>
    </dgm:pt>
    <dgm:pt modelId="{F635B23C-4815-4384-8C22-D34021616422}">
      <dgm:prSet/>
      <dgm:spPr/>
      <dgm:t>
        <a:bodyPr/>
        <a:lstStyle/>
        <a:p>
          <a:r>
            <a:rPr lang="sv-FI" dirty="1"/>
            <a:t>Digital säkerhet för välfärdsområdenas förtroendevalda (tillgängligt på finska, svenska och engelska)</a:t>
          </a:r>
        </a:p>
      </dgm:t>
    </dgm:pt>
    <dgm:pt modelId="{A535709A-25A0-4067-B529-7F916B52A3ED}" type="parTrans" cxnId="{4271D7C9-3303-48C9-806A-CC893AB7A1B8}">
      <dgm:prSet/>
      <dgm:spPr/>
      <dgm:t>
        <a:bodyPr/>
        <a:lstStyle/>
        <a:p>
          <a:endParaRPr lang="en-US"/>
        </a:p>
      </dgm:t>
    </dgm:pt>
    <dgm:pt modelId="{ECFD4F79-6C00-452A-A0A8-5DA7A95AC512}" type="sibTrans" cxnId="{4271D7C9-3303-48C9-806A-CC893AB7A1B8}">
      <dgm:prSet/>
      <dgm:spPr/>
      <dgm:t>
        <a:bodyPr/>
        <a:lstStyle/>
        <a:p>
          <a:endParaRPr lang="en-US"/>
        </a:p>
      </dgm:t>
    </dgm:pt>
    <dgm:pt modelId="{5EF4EA6D-2BAF-40C1-B10D-13D1013A9ACC}">
      <dgm:prSet/>
      <dgm:spPr/>
      <dgm:t>
        <a:bodyPr/>
        <a:lstStyle/>
        <a:p>
          <a:r>
            <a:rPr lang="sv-FI" dirty="1">
              <a:hlinkClick xmlns:r="http://schemas.openxmlformats.org/officeDocument/2006/relationships" r:id="rId2"/>
            </a:rPr>
            <a:t>https://www.eoppiva.fi/sv/utbildningar/digital-sakerhet-for-valfardsomradenas-fortroendevalda/</a:t>
          </a:r>
        </a:p>
      </dgm:t>
    </dgm:pt>
    <dgm:pt modelId="{E53A139F-6A1D-4530-984C-7D4000396A22}" type="parTrans" cxnId="{04B5666D-9C0D-43CB-97FE-6C46481DDB58}">
      <dgm:prSet/>
      <dgm:spPr/>
      <dgm:t>
        <a:bodyPr/>
        <a:lstStyle/>
        <a:p>
          <a:endParaRPr lang="en-US"/>
        </a:p>
      </dgm:t>
    </dgm:pt>
    <dgm:pt modelId="{A21A01A3-FF36-4727-8AB0-C91A7343B97F}" type="sibTrans" cxnId="{04B5666D-9C0D-43CB-97FE-6C46481DDB58}">
      <dgm:prSet/>
      <dgm:spPr/>
      <dgm:t>
        <a:bodyPr/>
        <a:lstStyle/>
        <a:p>
          <a:endParaRPr lang="en-US"/>
        </a:p>
      </dgm:t>
    </dgm:pt>
    <dgm:pt modelId="{3C10C11D-756A-4CE6-A445-2FF57E7B5EDD}">
      <dgm:prSet/>
      <dgm:spPr/>
      <dgm:t>
        <a:bodyPr/>
        <a:lstStyle/>
        <a:p>
          <a:r>
            <a:rPr lang="sv-FI" dirty="1"/>
            <a:t>Dataskyddets ABC 2 - djupare dom dataskyddet (tillgängligt på finska, svenska och engelska)</a:t>
          </a:r>
        </a:p>
      </dgm:t>
    </dgm:pt>
    <dgm:pt modelId="{435376C6-8359-4813-9E57-810643491DAA}" type="parTrans" cxnId="{272A9C4F-654C-4D4A-9BE3-C8204340BFFE}">
      <dgm:prSet/>
      <dgm:spPr/>
      <dgm:t>
        <a:bodyPr/>
        <a:lstStyle/>
        <a:p>
          <a:endParaRPr lang="en-US"/>
        </a:p>
      </dgm:t>
    </dgm:pt>
    <dgm:pt modelId="{675F28E8-B49C-4F2A-A34E-57C7B2252C7B}" type="sibTrans" cxnId="{272A9C4F-654C-4D4A-9BE3-C8204340BFFE}">
      <dgm:prSet/>
      <dgm:spPr/>
      <dgm:t>
        <a:bodyPr/>
        <a:lstStyle/>
        <a:p>
          <a:endParaRPr lang="en-US"/>
        </a:p>
      </dgm:t>
    </dgm:pt>
    <dgm:pt modelId="{091BD46F-6B1C-48EE-B754-EE66B7FBBFB8}">
      <dgm:prSet/>
      <dgm:spPr/>
      <dgm:t>
        <a:bodyPr/>
        <a:lstStyle/>
        <a:p>
          <a:r>
            <a:rPr lang="sv-FI" dirty="1">
              <a:hlinkClick xmlns:r="http://schemas.openxmlformats.org/officeDocument/2006/relationships" r:id="rId3"/>
            </a:rPr>
            <a:t>https://www.eoppiva.fi/sv/utbildningar/dataskyddets-abc-2-djupare-om-dataskydd/</a:t>
          </a:r>
        </a:p>
      </dgm:t>
    </dgm:pt>
    <dgm:pt modelId="{68FDD276-72DD-434A-A86E-52C67A72C213}" type="parTrans" cxnId="{F2D3DA7C-E321-4412-AC3A-680AAFF76693}">
      <dgm:prSet/>
      <dgm:spPr/>
      <dgm:t>
        <a:bodyPr/>
        <a:lstStyle/>
        <a:p>
          <a:endParaRPr lang="en-US"/>
        </a:p>
      </dgm:t>
    </dgm:pt>
    <dgm:pt modelId="{D605A889-961E-4867-A226-55555FCF0625}" type="sibTrans" cxnId="{F2D3DA7C-E321-4412-AC3A-680AAFF76693}">
      <dgm:prSet/>
      <dgm:spPr/>
      <dgm:t>
        <a:bodyPr/>
        <a:lstStyle/>
        <a:p>
          <a:endParaRPr lang="en-US"/>
        </a:p>
      </dgm:t>
    </dgm:pt>
    <dgm:pt modelId="{FF2A3834-A73E-4E1B-904C-3A2C6D4555CA}">
      <dgm:prSet/>
      <dgm:spPr/>
      <dgm:t>
        <a:bodyPr/>
        <a:lstStyle/>
        <a:p>
          <a:r>
            <a:rPr lang="sv-FI" dirty="1"/>
            <a:t>Säkerhetsklassificerade handlingar (tillgängligt på finska, svenska och engelska)</a:t>
          </a:r>
        </a:p>
      </dgm:t>
    </dgm:pt>
    <dgm:pt modelId="{19AC4154-5303-4DD4-B84E-AC2F5E39B955}" type="parTrans" cxnId="{9BCB36C3-0072-4C9E-9EDC-4592E1FE0DC9}">
      <dgm:prSet/>
      <dgm:spPr/>
      <dgm:t>
        <a:bodyPr/>
        <a:lstStyle/>
        <a:p>
          <a:endParaRPr lang="en-US"/>
        </a:p>
      </dgm:t>
    </dgm:pt>
    <dgm:pt modelId="{56A6D1FF-5722-4B20-B98A-4D4F70A02787}" type="sibTrans" cxnId="{9BCB36C3-0072-4C9E-9EDC-4592E1FE0DC9}">
      <dgm:prSet/>
      <dgm:spPr/>
      <dgm:t>
        <a:bodyPr/>
        <a:lstStyle/>
        <a:p>
          <a:endParaRPr lang="en-US"/>
        </a:p>
      </dgm:t>
    </dgm:pt>
    <dgm:pt modelId="{2023C6B9-3F62-4315-9831-0FB7720CE1AA}">
      <dgm:prSet/>
      <dgm:spPr/>
      <dgm:t>
        <a:bodyPr/>
        <a:lstStyle/>
        <a:p>
          <a:r>
            <a:rPr lang="sv-FI" dirty="1">
              <a:hlinkClick xmlns:r="http://schemas.openxmlformats.org/officeDocument/2006/relationships" r:id="rId4"/>
            </a:rPr>
            <a:t>https://www.eoppiva.fi/sv/utbildningar/sakerhetsklassificerade-handlingar/</a:t>
          </a:r>
        </a:p>
      </dgm:t>
    </dgm:pt>
    <dgm:pt modelId="{23ADAD73-1AFD-431A-888B-DD7B7A2F305E}" type="parTrans" cxnId="{214A3598-A73D-4790-912C-89575621210E}">
      <dgm:prSet/>
      <dgm:spPr/>
      <dgm:t>
        <a:bodyPr/>
        <a:lstStyle/>
        <a:p>
          <a:endParaRPr lang="en-US"/>
        </a:p>
      </dgm:t>
    </dgm:pt>
    <dgm:pt modelId="{03EC3410-648E-4BA6-B73B-F07AFC3554A7}" type="sibTrans" cxnId="{214A3598-A73D-4790-912C-89575621210E}">
      <dgm:prSet/>
      <dgm:spPr/>
      <dgm:t>
        <a:bodyPr/>
        <a:lstStyle/>
        <a:p>
          <a:endParaRPr lang="en-US"/>
        </a:p>
      </dgm:t>
    </dgm:pt>
    <dgm:pt modelId="{92452D0E-E72B-4535-B62C-432CE89A5BAB}" type="pres">
      <dgm:prSet presAssocID="{EC7AFD53-D004-420A-ACF2-C997E1B42620}" presName="Name0" presStyleCnt="0">
        <dgm:presLayoutVars>
          <dgm:dir/>
          <dgm:animLvl val="lvl"/>
          <dgm:resizeHandles val="exact"/>
        </dgm:presLayoutVars>
      </dgm:prSet>
      <dgm:spPr/>
    </dgm:pt>
    <dgm:pt modelId="{CE2E6BD8-AAB9-45A8-8F72-F91353EB0783}" type="pres">
      <dgm:prSet presAssocID="{88193214-ED31-4D5D-962E-224A0E3B9C2E}" presName="linNode" presStyleCnt="0"/>
      <dgm:spPr/>
    </dgm:pt>
    <dgm:pt modelId="{5F0BC4DD-93B4-45C0-A24F-A23EC7AACE1F}" type="pres">
      <dgm:prSet presAssocID="{88193214-ED31-4D5D-962E-224A0E3B9C2E}" presName="parentText" presStyleLbl="node1" presStyleIdx="0" presStyleCnt="4" custLinFactNeighborX="-49" custLinFactNeighborY="-2176">
        <dgm:presLayoutVars>
          <dgm:chMax val="1"/>
          <dgm:bulletEnabled val="1"/>
        </dgm:presLayoutVars>
      </dgm:prSet>
      <dgm:spPr/>
    </dgm:pt>
    <dgm:pt modelId="{8214362E-4A97-47EB-9EE8-546A2824A1F9}" type="pres">
      <dgm:prSet presAssocID="{88193214-ED31-4D5D-962E-224A0E3B9C2E}" presName="descendantText" presStyleLbl="alignAccFollowNode1" presStyleIdx="0" presStyleCnt="4" custLinFactNeighborX="3634" custLinFactNeighborY="-45140">
        <dgm:presLayoutVars>
          <dgm:bulletEnabled val="1"/>
        </dgm:presLayoutVars>
      </dgm:prSet>
      <dgm:spPr/>
    </dgm:pt>
    <dgm:pt modelId="{7A23CF5D-4413-4345-881C-EA02F0218DAE}" type="pres">
      <dgm:prSet presAssocID="{03646F0E-289F-48A7-BDD4-DE1E17B32473}" presName="sp" presStyleCnt="0"/>
      <dgm:spPr/>
    </dgm:pt>
    <dgm:pt modelId="{9B8445F3-AB97-408D-8977-CCB55B3302AA}" type="pres">
      <dgm:prSet presAssocID="{F635B23C-4815-4384-8C22-D34021616422}" presName="linNode" presStyleCnt="0"/>
      <dgm:spPr/>
    </dgm:pt>
    <dgm:pt modelId="{CBF91AD7-E1E0-4863-B8F5-3C98630DB04E}" type="pres">
      <dgm:prSet presAssocID="{F635B23C-4815-4384-8C22-D34021616422}" presName="parentText" presStyleLbl="node1" presStyleIdx="1" presStyleCnt="4">
        <dgm:presLayoutVars>
          <dgm:chMax val="1"/>
          <dgm:bulletEnabled val="1"/>
        </dgm:presLayoutVars>
      </dgm:prSet>
      <dgm:spPr/>
    </dgm:pt>
    <dgm:pt modelId="{5CD181D1-A605-4659-92BA-D23CE067EFD0}" type="pres">
      <dgm:prSet presAssocID="{F635B23C-4815-4384-8C22-D34021616422}" presName="descendantText" presStyleLbl="alignAccFollowNode1" presStyleIdx="1" presStyleCnt="4">
        <dgm:presLayoutVars>
          <dgm:bulletEnabled val="1"/>
        </dgm:presLayoutVars>
      </dgm:prSet>
      <dgm:spPr/>
    </dgm:pt>
    <dgm:pt modelId="{3B09FF8D-D215-44AF-A009-A3479801DE04}" type="pres">
      <dgm:prSet presAssocID="{ECFD4F79-6C00-452A-A0A8-5DA7A95AC512}" presName="sp" presStyleCnt="0"/>
      <dgm:spPr/>
    </dgm:pt>
    <dgm:pt modelId="{FC46A9FF-B98A-4F56-B95B-C7AC92D251CE}" type="pres">
      <dgm:prSet presAssocID="{3C10C11D-756A-4CE6-A445-2FF57E7B5EDD}" presName="linNode" presStyleCnt="0"/>
      <dgm:spPr/>
    </dgm:pt>
    <dgm:pt modelId="{C001EB42-3534-48CF-B1F5-73B1EDBF6528}" type="pres">
      <dgm:prSet presAssocID="{3C10C11D-756A-4CE6-A445-2FF57E7B5EDD}" presName="parentText" presStyleLbl="node1" presStyleIdx="2" presStyleCnt="4">
        <dgm:presLayoutVars>
          <dgm:chMax val="1"/>
          <dgm:bulletEnabled val="1"/>
        </dgm:presLayoutVars>
      </dgm:prSet>
      <dgm:spPr/>
    </dgm:pt>
    <dgm:pt modelId="{1D9688D5-BFDC-4AC1-822B-4988D2CFF428}" type="pres">
      <dgm:prSet presAssocID="{3C10C11D-756A-4CE6-A445-2FF57E7B5EDD}" presName="descendantText" presStyleLbl="alignAccFollowNode1" presStyleIdx="2" presStyleCnt="4" custLinFactNeighborX="-11" custLinFactNeighborY="1625">
        <dgm:presLayoutVars>
          <dgm:bulletEnabled val="1"/>
        </dgm:presLayoutVars>
      </dgm:prSet>
      <dgm:spPr/>
    </dgm:pt>
    <dgm:pt modelId="{ED2B9452-3CBB-4A4C-959F-0D310A1261C7}" type="pres">
      <dgm:prSet presAssocID="{675F28E8-B49C-4F2A-A34E-57C7B2252C7B}" presName="sp" presStyleCnt="0"/>
      <dgm:spPr/>
    </dgm:pt>
    <dgm:pt modelId="{525A0037-27FF-439E-A3CB-BDBD62C7B560}" type="pres">
      <dgm:prSet presAssocID="{FF2A3834-A73E-4E1B-904C-3A2C6D4555CA}" presName="linNode" presStyleCnt="0"/>
      <dgm:spPr/>
    </dgm:pt>
    <dgm:pt modelId="{FA57C8A4-187E-4AF8-9976-E0067DA12A80}" type="pres">
      <dgm:prSet presAssocID="{FF2A3834-A73E-4E1B-904C-3A2C6D4555CA}" presName="parentText" presStyleLbl="node1" presStyleIdx="3" presStyleCnt="4">
        <dgm:presLayoutVars>
          <dgm:chMax val="1"/>
          <dgm:bulletEnabled val="1"/>
        </dgm:presLayoutVars>
      </dgm:prSet>
      <dgm:spPr/>
    </dgm:pt>
    <dgm:pt modelId="{494E4E8E-E4D5-4F14-B5EF-366D98F0D091}" type="pres">
      <dgm:prSet presAssocID="{FF2A3834-A73E-4E1B-904C-3A2C6D4555CA}" presName="descendantText" presStyleLbl="alignAccFollowNode1" presStyleIdx="3" presStyleCnt="4">
        <dgm:presLayoutVars>
          <dgm:bulletEnabled val="1"/>
        </dgm:presLayoutVars>
      </dgm:prSet>
      <dgm:spPr/>
    </dgm:pt>
  </dgm:ptLst>
  <dgm:cxnLst>
    <dgm:cxn modelId="{FA639307-1724-4EA2-B37F-B41DB67F10DE}" type="presOf" srcId="{3C10C11D-756A-4CE6-A445-2FF57E7B5EDD}" destId="{C001EB42-3534-48CF-B1F5-73B1EDBF6528}" srcOrd="0" destOrd="0" presId="urn:microsoft.com/office/officeart/2005/8/layout/vList5"/>
    <dgm:cxn modelId="{9F45CD34-F319-4F1F-B6A9-4A26D733482B}" type="presOf" srcId="{F635B23C-4815-4384-8C22-D34021616422}" destId="{CBF91AD7-E1E0-4863-B8F5-3C98630DB04E}" srcOrd="0" destOrd="0" presId="urn:microsoft.com/office/officeart/2005/8/layout/vList5"/>
    <dgm:cxn modelId="{8A5D2B45-DD70-4852-9AE8-A5EA948F192D}" type="presOf" srcId="{2023C6B9-3F62-4315-9831-0FB7720CE1AA}" destId="{494E4E8E-E4D5-4F14-B5EF-366D98F0D091}" srcOrd="0" destOrd="0" presId="urn:microsoft.com/office/officeart/2005/8/layout/vList5"/>
    <dgm:cxn modelId="{04B5666D-9C0D-43CB-97FE-6C46481DDB58}" srcId="{F635B23C-4815-4384-8C22-D34021616422}" destId="{5EF4EA6D-2BAF-40C1-B10D-13D1013A9ACC}" srcOrd="0" destOrd="0" parTransId="{E53A139F-6A1D-4530-984C-7D4000396A22}" sibTransId="{A21A01A3-FF36-4727-8AB0-C91A7343B97F}"/>
    <dgm:cxn modelId="{7B08F14D-EA87-4387-BC21-1A0E449202AC}" type="presOf" srcId="{091BD46F-6B1C-48EE-B754-EE66B7FBBFB8}" destId="{1D9688D5-BFDC-4AC1-822B-4988D2CFF428}" srcOrd="0" destOrd="0" presId="urn:microsoft.com/office/officeart/2005/8/layout/vList5"/>
    <dgm:cxn modelId="{272A9C4F-654C-4D4A-9BE3-C8204340BFFE}" srcId="{EC7AFD53-D004-420A-ACF2-C997E1B42620}" destId="{3C10C11D-756A-4CE6-A445-2FF57E7B5EDD}" srcOrd="2" destOrd="0" parTransId="{435376C6-8359-4813-9E57-810643491DAA}" sibTransId="{675F28E8-B49C-4F2A-A34E-57C7B2252C7B}"/>
    <dgm:cxn modelId="{77816159-D0D9-41FC-BC18-0C80377D1003}" srcId="{EC7AFD53-D004-420A-ACF2-C997E1B42620}" destId="{88193214-ED31-4D5D-962E-224A0E3B9C2E}" srcOrd="0" destOrd="0" parTransId="{8B2DCBE3-93C6-4E9C-A167-3D0299E34505}" sibTransId="{03646F0E-289F-48A7-BDD4-DE1E17B32473}"/>
    <dgm:cxn modelId="{0AAA4D59-EC25-4486-A5D3-8B5982F886F1}" type="presOf" srcId="{88193214-ED31-4D5D-962E-224A0E3B9C2E}" destId="{5F0BC4DD-93B4-45C0-A24F-A23EC7AACE1F}" srcOrd="0" destOrd="0" presId="urn:microsoft.com/office/officeart/2005/8/layout/vList5"/>
    <dgm:cxn modelId="{F2D3DA7C-E321-4412-AC3A-680AAFF76693}" srcId="{3C10C11D-756A-4CE6-A445-2FF57E7B5EDD}" destId="{091BD46F-6B1C-48EE-B754-EE66B7FBBFB8}" srcOrd="0" destOrd="0" parTransId="{68FDD276-72DD-434A-A86E-52C67A72C213}" sibTransId="{D605A889-961E-4867-A226-55555FCF0625}"/>
    <dgm:cxn modelId="{214A3598-A73D-4790-912C-89575621210E}" srcId="{FF2A3834-A73E-4E1B-904C-3A2C6D4555CA}" destId="{2023C6B9-3F62-4315-9831-0FB7720CE1AA}" srcOrd="0" destOrd="0" parTransId="{23ADAD73-1AFD-431A-888B-DD7B7A2F305E}" sibTransId="{03EC3410-648E-4BA6-B73B-F07AFC3554A7}"/>
    <dgm:cxn modelId="{F1FCC59F-7E3E-4BBD-9FAE-6F86757E196E}" type="presOf" srcId="{FF2A3834-A73E-4E1B-904C-3A2C6D4555CA}" destId="{FA57C8A4-187E-4AF8-9976-E0067DA12A80}" srcOrd="0" destOrd="0" presId="urn:microsoft.com/office/officeart/2005/8/layout/vList5"/>
    <dgm:cxn modelId="{592A11BA-856A-4BA0-AF86-24937828040D}" type="presOf" srcId="{5EF4EA6D-2BAF-40C1-B10D-13D1013A9ACC}" destId="{5CD181D1-A605-4659-92BA-D23CE067EFD0}" srcOrd="0" destOrd="0" presId="urn:microsoft.com/office/officeart/2005/8/layout/vList5"/>
    <dgm:cxn modelId="{FFD8BFC1-6DAD-4AF4-A739-082D5840A390}" srcId="{88193214-ED31-4D5D-962E-224A0E3B9C2E}" destId="{8DCE8EC5-2CEC-41B3-BA37-7CF9D4022B65}" srcOrd="0" destOrd="0" parTransId="{B63C0DDB-89D6-4BAE-962D-CC29BDB5AD20}" sibTransId="{DB80396E-5E01-4A35-9B2B-3DA65B41D5AF}"/>
    <dgm:cxn modelId="{9BCB36C3-0072-4C9E-9EDC-4592E1FE0DC9}" srcId="{EC7AFD53-D004-420A-ACF2-C997E1B42620}" destId="{FF2A3834-A73E-4E1B-904C-3A2C6D4555CA}" srcOrd="3" destOrd="0" parTransId="{19AC4154-5303-4DD4-B84E-AC2F5E39B955}" sibTransId="{56A6D1FF-5722-4B20-B98A-4D4F70A02787}"/>
    <dgm:cxn modelId="{4271D7C9-3303-48C9-806A-CC893AB7A1B8}" srcId="{EC7AFD53-D004-420A-ACF2-C997E1B42620}" destId="{F635B23C-4815-4384-8C22-D34021616422}" srcOrd="1" destOrd="0" parTransId="{A535709A-25A0-4067-B529-7F916B52A3ED}" sibTransId="{ECFD4F79-6C00-452A-A0A8-5DA7A95AC512}"/>
    <dgm:cxn modelId="{A6B9EBCF-461F-4A82-A7E2-3B8A2A227813}" type="presOf" srcId="{EC7AFD53-D004-420A-ACF2-C997E1B42620}" destId="{92452D0E-E72B-4535-B62C-432CE89A5BAB}" srcOrd="0" destOrd="0" presId="urn:microsoft.com/office/officeart/2005/8/layout/vList5"/>
    <dgm:cxn modelId="{919A67F7-A5AE-44DF-B371-C2F29F1DA900}" type="presOf" srcId="{8DCE8EC5-2CEC-41B3-BA37-7CF9D4022B65}" destId="{8214362E-4A97-47EB-9EE8-546A2824A1F9}" srcOrd="0" destOrd="0" presId="urn:microsoft.com/office/officeart/2005/8/layout/vList5"/>
    <dgm:cxn modelId="{B604DBA9-AB8F-46D6-A5B8-A94EB200840D}" type="presParOf" srcId="{92452D0E-E72B-4535-B62C-432CE89A5BAB}" destId="{CE2E6BD8-AAB9-45A8-8F72-F91353EB0783}" srcOrd="0" destOrd="0" presId="urn:microsoft.com/office/officeart/2005/8/layout/vList5"/>
    <dgm:cxn modelId="{94E576BF-C80D-4517-B67C-33989CC78243}" type="presParOf" srcId="{CE2E6BD8-AAB9-45A8-8F72-F91353EB0783}" destId="{5F0BC4DD-93B4-45C0-A24F-A23EC7AACE1F}" srcOrd="0" destOrd="0" presId="urn:microsoft.com/office/officeart/2005/8/layout/vList5"/>
    <dgm:cxn modelId="{8F651E5B-129E-44DA-9D50-2EDD07B15DB8}" type="presParOf" srcId="{CE2E6BD8-AAB9-45A8-8F72-F91353EB0783}" destId="{8214362E-4A97-47EB-9EE8-546A2824A1F9}" srcOrd="1" destOrd="0" presId="urn:microsoft.com/office/officeart/2005/8/layout/vList5"/>
    <dgm:cxn modelId="{1B3AB5AD-A7F6-4FFC-8377-17E770E962DE}" type="presParOf" srcId="{92452D0E-E72B-4535-B62C-432CE89A5BAB}" destId="{7A23CF5D-4413-4345-881C-EA02F0218DAE}" srcOrd="1" destOrd="0" presId="urn:microsoft.com/office/officeart/2005/8/layout/vList5"/>
    <dgm:cxn modelId="{5C82E08A-1AF7-4ECE-BC40-C590D34F60CC}" type="presParOf" srcId="{92452D0E-E72B-4535-B62C-432CE89A5BAB}" destId="{9B8445F3-AB97-408D-8977-CCB55B3302AA}" srcOrd="2" destOrd="0" presId="urn:microsoft.com/office/officeart/2005/8/layout/vList5"/>
    <dgm:cxn modelId="{DD710820-382D-46AD-A476-7097C3D4521F}" type="presParOf" srcId="{9B8445F3-AB97-408D-8977-CCB55B3302AA}" destId="{CBF91AD7-E1E0-4863-B8F5-3C98630DB04E}" srcOrd="0" destOrd="0" presId="urn:microsoft.com/office/officeart/2005/8/layout/vList5"/>
    <dgm:cxn modelId="{4C864B4B-ED1D-4FA8-BCFF-ED21C93919E5}" type="presParOf" srcId="{9B8445F3-AB97-408D-8977-CCB55B3302AA}" destId="{5CD181D1-A605-4659-92BA-D23CE067EFD0}" srcOrd="1" destOrd="0" presId="urn:microsoft.com/office/officeart/2005/8/layout/vList5"/>
    <dgm:cxn modelId="{496846B7-4C60-4846-8872-8F433FAFDE45}" type="presParOf" srcId="{92452D0E-E72B-4535-B62C-432CE89A5BAB}" destId="{3B09FF8D-D215-44AF-A009-A3479801DE04}" srcOrd="3" destOrd="0" presId="urn:microsoft.com/office/officeart/2005/8/layout/vList5"/>
    <dgm:cxn modelId="{32FD892B-3995-4703-8FDF-49F7A6A8DA15}" type="presParOf" srcId="{92452D0E-E72B-4535-B62C-432CE89A5BAB}" destId="{FC46A9FF-B98A-4F56-B95B-C7AC92D251CE}" srcOrd="4" destOrd="0" presId="urn:microsoft.com/office/officeart/2005/8/layout/vList5"/>
    <dgm:cxn modelId="{C15626C6-5FBC-4633-9ABD-F7C51B6A90E1}" type="presParOf" srcId="{FC46A9FF-B98A-4F56-B95B-C7AC92D251CE}" destId="{C001EB42-3534-48CF-B1F5-73B1EDBF6528}" srcOrd="0" destOrd="0" presId="urn:microsoft.com/office/officeart/2005/8/layout/vList5"/>
    <dgm:cxn modelId="{F63DACCB-E4EF-4F25-A285-AAF2CE7DF65D}" type="presParOf" srcId="{FC46A9FF-B98A-4F56-B95B-C7AC92D251CE}" destId="{1D9688D5-BFDC-4AC1-822B-4988D2CFF428}" srcOrd="1" destOrd="0" presId="urn:microsoft.com/office/officeart/2005/8/layout/vList5"/>
    <dgm:cxn modelId="{CC881D9A-2F84-41EE-B0B9-D8A8E2C856FA}" type="presParOf" srcId="{92452D0E-E72B-4535-B62C-432CE89A5BAB}" destId="{ED2B9452-3CBB-4A4C-959F-0D310A1261C7}" srcOrd="5" destOrd="0" presId="urn:microsoft.com/office/officeart/2005/8/layout/vList5"/>
    <dgm:cxn modelId="{5546EB7D-8961-4C85-BDDC-236BF9F21E38}" type="presParOf" srcId="{92452D0E-E72B-4535-B62C-432CE89A5BAB}" destId="{525A0037-27FF-439E-A3CB-BDBD62C7B560}" srcOrd="6" destOrd="0" presId="urn:microsoft.com/office/officeart/2005/8/layout/vList5"/>
    <dgm:cxn modelId="{CDE15C44-8973-4C5A-B7DF-6210D0B9ECEE}" type="presParOf" srcId="{525A0037-27FF-439E-A3CB-BDBD62C7B560}" destId="{FA57C8A4-187E-4AF8-9976-E0067DA12A80}" srcOrd="0" destOrd="0" presId="urn:microsoft.com/office/officeart/2005/8/layout/vList5"/>
    <dgm:cxn modelId="{BD1F7B85-4A05-46AC-B2DF-2714D7A1F9C7}" type="presParOf" srcId="{525A0037-27FF-439E-A3CB-BDBD62C7B560}" destId="{494E4E8E-E4D5-4F14-B5EF-366D98F0D0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CC5DF-D6F5-497B-809C-E59EE7991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2DF260-CD9C-4A28-8292-813FC52AA08C}">
      <dgm:prSet/>
      <dgm:spPr/>
      <dgm:t>
        <a:bodyPr/>
        <a:lstStyle/>
        <a:p>
          <a:r>
            <a:rPr lang="sv-FI" dirty="1"/>
            <a:t>Trygga den digitala verksamheten vid störningar (tillgänglig på finska, svenska och engelska)</a:t>
          </a:r>
        </a:p>
      </dgm:t>
    </dgm:pt>
    <dgm:pt modelId="{90EB59B9-3EEF-409C-8DE0-CD8F3CE04210}" type="parTrans" cxnId="{8DAA0143-5648-4700-A6D7-BC9F9E6E3C24}">
      <dgm:prSet/>
      <dgm:spPr/>
      <dgm:t>
        <a:bodyPr/>
        <a:lstStyle/>
        <a:p>
          <a:endParaRPr lang="en-US"/>
        </a:p>
      </dgm:t>
    </dgm:pt>
    <dgm:pt modelId="{37B8393A-6A91-4E2B-8C09-D69264981E01}" type="sibTrans" cxnId="{8DAA0143-5648-4700-A6D7-BC9F9E6E3C24}">
      <dgm:prSet/>
      <dgm:spPr/>
      <dgm:t>
        <a:bodyPr/>
        <a:lstStyle/>
        <a:p>
          <a:endParaRPr lang="en-US"/>
        </a:p>
      </dgm:t>
    </dgm:pt>
    <dgm:pt modelId="{F56050B7-C12E-48A3-9A1E-141BEE7F910C}">
      <dgm:prSet/>
      <dgm:spPr/>
      <dgm:t>
        <a:bodyPr/>
        <a:lstStyle/>
        <a:p>
          <a:r>
            <a:rPr lang="sv-FI" dirty="1">
              <a:hlinkClick xmlns:r="http://schemas.openxmlformats.org/officeDocument/2006/relationships" r:id="rId1"/>
            </a:rPr>
            <a:t>https://www.eoppiva.fi/sv/utbildningar/trygga-den-digitala-verksamheten-vid-storningar/</a:t>
          </a:r>
        </a:p>
      </dgm:t>
    </dgm:pt>
    <dgm:pt modelId="{B526AAF1-526F-41B6-931F-6A74E8593344}" type="parTrans" cxnId="{C5451FBC-8246-4BB5-9AC8-E4E9DC06C0FD}">
      <dgm:prSet/>
      <dgm:spPr/>
      <dgm:t>
        <a:bodyPr/>
        <a:lstStyle/>
        <a:p>
          <a:endParaRPr lang="en-US"/>
        </a:p>
      </dgm:t>
    </dgm:pt>
    <dgm:pt modelId="{EB68B8EF-C036-4353-B220-3E1944F09ED1}" type="sibTrans" cxnId="{C5451FBC-8246-4BB5-9AC8-E4E9DC06C0FD}">
      <dgm:prSet/>
      <dgm:spPr/>
      <dgm:t>
        <a:bodyPr/>
        <a:lstStyle/>
        <a:p>
          <a:endParaRPr lang="en-US"/>
        </a:p>
      </dgm:t>
    </dgm:pt>
    <dgm:pt modelId="{B63E067D-E586-4373-820F-DC33F02A59A0}">
      <dgm:prSet/>
      <dgm:spPr/>
      <dgm:t>
        <a:bodyPr/>
        <a:lstStyle/>
        <a:p>
          <a:r>
            <a:rPr lang="sv-FI" dirty="1"/>
            <a:t>Hantering av digitala risker (tillgänglig på finska, svenska och engelska)</a:t>
          </a:r>
        </a:p>
      </dgm:t>
    </dgm:pt>
    <dgm:pt modelId="{CF51FE93-7259-417B-A1E2-94AC1237DA5E}" type="parTrans" cxnId="{02E1BE26-9E86-4744-95F5-667D55F49790}">
      <dgm:prSet/>
      <dgm:spPr/>
      <dgm:t>
        <a:bodyPr/>
        <a:lstStyle/>
        <a:p>
          <a:endParaRPr lang="en-US"/>
        </a:p>
      </dgm:t>
    </dgm:pt>
    <dgm:pt modelId="{C52D8FF4-666A-4253-B535-A4F502EAA78F}" type="sibTrans" cxnId="{02E1BE26-9E86-4744-95F5-667D55F49790}">
      <dgm:prSet/>
      <dgm:spPr/>
      <dgm:t>
        <a:bodyPr/>
        <a:lstStyle/>
        <a:p>
          <a:endParaRPr lang="en-US"/>
        </a:p>
      </dgm:t>
    </dgm:pt>
    <dgm:pt modelId="{06464967-F71B-4EB3-B521-CA05AC6E5527}">
      <dgm:prSet/>
      <dgm:spPr/>
      <dgm:t>
        <a:bodyPr/>
        <a:lstStyle/>
        <a:p>
          <a:r>
            <a:rPr lang="sv-FI" dirty="1">
              <a:hlinkClick xmlns:r="http://schemas.openxmlformats.org/officeDocument/2006/relationships" r:id="rId2"/>
            </a:rPr>
            <a:t>https://www.eoppiva.fi/sv/utbildningar/risk-management-in-the-digital-world/</a:t>
          </a:r>
        </a:p>
      </dgm:t>
    </dgm:pt>
    <dgm:pt modelId="{3866E68E-D89B-48C2-82D2-E3787FCE0918}" type="parTrans" cxnId="{F11BB216-3FD7-4AFF-8985-4125F3C66BCA}">
      <dgm:prSet/>
      <dgm:spPr/>
      <dgm:t>
        <a:bodyPr/>
        <a:lstStyle/>
        <a:p>
          <a:endParaRPr lang="en-US"/>
        </a:p>
      </dgm:t>
    </dgm:pt>
    <dgm:pt modelId="{1EF941C9-D686-4B12-AC96-9A4384349ECE}" type="sibTrans" cxnId="{F11BB216-3FD7-4AFF-8985-4125F3C66BCA}">
      <dgm:prSet/>
      <dgm:spPr/>
      <dgm:t>
        <a:bodyPr/>
        <a:lstStyle/>
        <a:p>
          <a:endParaRPr lang="en-US"/>
        </a:p>
      </dgm:t>
    </dgm:pt>
    <dgm:pt modelId="{FEB2F379-83B2-437D-B8D1-B67702DBADAF}">
      <dgm:prSet/>
      <dgm:spPr/>
      <dgm:t>
        <a:bodyPr/>
        <a:lstStyle/>
        <a:p>
          <a:r>
            <a:rPr lang="sv-FI" dirty="1" b="0" i="0"/>
            <a:t>Digitala säkerheten i skick med hjälp av arkitektur (tillgänglig på finska, svenska och engelska)</a:t>
          </a:r>
          <a:r>
            <a:rPr lang="sv-FI" dirty="1" b="0" i="0"/>
            <a:t> </a:t>
          </a:r>
        </a:p>
        <a:p>
          <a:endParaRPr lang="en-US"/>
        </a:p>
      </dgm:t>
    </dgm:pt>
    <dgm:pt modelId="{8AD72C84-3C4C-4358-BC2C-BBD56151B75C}" type="parTrans" cxnId="{DDA130BA-AE08-4557-ABA3-3BE06ED7C048}">
      <dgm:prSet/>
      <dgm:spPr/>
      <dgm:t>
        <a:bodyPr/>
        <a:lstStyle/>
        <a:p>
          <a:endParaRPr lang="en-US"/>
        </a:p>
      </dgm:t>
    </dgm:pt>
    <dgm:pt modelId="{C41A67E7-2F74-4B43-AE81-495559446393}" type="sibTrans" cxnId="{DDA130BA-AE08-4557-ABA3-3BE06ED7C048}">
      <dgm:prSet/>
      <dgm:spPr/>
      <dgm:t>
        <a:bodyPr/>
        <a:lstStyle/>
        <a:p>
          <a:endParaRPr lang="en-US"/>
        </a:p>
      </dgm:t>
    </dgm:pt>
    <dgm:pt modelId="{20D1D03A-F074-4D40-8575-8DA9CD7BA55D}">
      <dgm:prSet/>
      <dgm:spPr/>
      <dgm:t>
        <a:bodyPr/>
        <a:lstStyle/>
        <a:p>
          <a:r>
            <a:rPr lang="sv-FI" dirty="1">
              <a:hlinkClick xmlns:r="http://schemas.openxmlformats.org/officeDocument/2006/relationships" r:id="rId3"/>
            </a:rPr>
            <a:t>https://www.eoppiva.fi/sv/utbildningar/digitala-sakerheten-i-skick-med-hjalp-av-arkitektur-2/</a:t>
          </a:r>
        </a:p>
      </dgm:t>
    </dgm:pt>
    <dgm:pt modelId="{3CC1BFFF-731D-4D31-87B0-99669C7B3257}" type="parTrans" cxnId="{FD2FCE0D-0E49-4FA9-AF8D-3FBB2268FD98}">
      <dgm:prSet/>
      <dgm:spPr/>
      <dgm:t>
        <a:bodyPr/>
        <a:lstStyle/>
        <a:p>
          <a:endParaRPr lang="en-US"/>
        </a:p>
      </dgm:t>
    </dgm:pt>
    <dgm:pt modelId="{3754E9CE-BA07-49DD-AE89-D2EAA9813051}" type="sibTrans" cxnId="{FD2FCE0D-0E49-4FA9-AF8D-3FBB2268FD98}">
      <dgm:prSet/>
      <dgm:spPr/>
      <dgm:t>
        <a:bodyPr/>
        <a:lstStyle/>
        <a:p>
          <a:endParaRPr lang="en-US"/>
        </a:p>
      </dgm:t>
    </dgm:pt>
    <dgm:pt modelId="{B57829D0-922C-4CD6-A196-0C2A564CE733}">
      <dgm:prSet/>
      <dgm:spPr/>
      <dgm:t>
        <a:bodyPr/>
        <a:lstStyle/>
        <a:p>
          <a:r>
            <a:rPr lang="sv-FI" dirty="1"/>
            <a:t>Julkri – utvärdera och utveckla informationssäkerheten (tillgänglig på finska, svenska och engelska)</a:t>
          </a:r>
        </a:p>
      </dgm:t>
    </dgm:pt>
    <dgm:pt modelId="{2E3CFE54-DCA7-4A29-A082-F36CBA5883DB}" type="parTrans" cxnId="{F3010A6B-567A-4369-81A1-F2695ADD67BE}">
      <dgm:prSet/>
      <dgm:spPr/>
      <dgm:t>
        <a:bodyPr/>
        <a:lstStyle/>
        <a:p>
          <a:endParaRPr lang="en-US"/>
        </a:p>
      </dgm:t>
    </dgm:pt>
    <dgm:pt modelId="{6CCFA2D1-4F4A-46D4-A2D8-8D64EA87B483}" type="sibTrans" cxnId="{F3010A6B-567A-4369-81A1-F2695ADD67BE}">
      <dgm:prSet/>
      <dgm:spPr/>
      <dgm:t>
        <a:bodyPr/>
        <a:lstStyle/>
        <a:p>
          <a:endParaRPr lang="en-US"/>
        </a:p>
      </dgm:t>
    </dgm:pt>
    <dgm:pt modelId="{BF046FD1-420F-4339-8CD5-FD9D8009B275}">
      <dgm:prSet/>
      <dgm:spPr/>
      <dgm:t>
        <a:bodyPr/>
        <a:lstStyle/>
        <a:p>
          <a:r>
            <a:rPr lang="sv-FI" dirty="1">
              <a:hlinkClick xmlns:r="http://schemas.openxmlformats.org/officeDocument/2006/relationships" r:id="rId4"/>
            </a:rPr>
            <a:t>https://www.eoppiva.fi/sv/utbildningar/julkri-utvardera-och-utveckla-informationssakerheten/</a:t>
          </a:r>
        </a:p>
      </dgm:t>
    </dgm:pt>
    <dgm:pt modelId="{E0CAD4CD-8D60-4B89-9A05-0B651F660F29}" type="parTrans" cxnId="{D3E5ACAD-2F49-4E80-8D3B-A3231231FF19}">
      <dgm:prSet/>
      <dgm:spPr/>
      <dgm:t>
        <a:bodyPr/>
        <a:lstStyle/>
        <a:p>
          <a:endParaRPr lang="en-US"/>
        </a:p>
      </dgm:t>
    </dgm:pt>
    <dgm:pt modelId="{613B1CE7-CEAE-40C1-AA4B-509CFD0529AD}" type="sibTrans" cxnId="{D3E5ACAD-2F49-4E80-8D3B-A3231231FF19}">
      <dgm:prSet/>
      <dgm:spPr/>
      <dgm:t>
        <a:bodyPr/>
        <a:lstStyle/>
        <a:p>
          <a:endParaRPr lang="en-US"/>
        </a:p>
      </dgm:t>
    </dgm:pt>
    <dgm:pt modelId="{E33DDE2D-0463-4483-BBEF-7A6545735AE8}" type="pres">
      <dgm:prSet presAssocID="{40FCC5DF-D6F5-497B-809C-E59EE7991267}" presName="Name0" presStyleCnt="0">
        <dgm:presLayoutVars>
          <dgm:dir/>
          <dgm:animLvl val="lvl"/>
          <dgm:resizeHandles val="exact"/>
        </dgm:presLayoutVars>
      </dgm:prSet>
      <dgm:spPr/>
    </dgm:pt>
    <dgm:pt modelId="{F7B865C5-CB8E-4E48-B190-55CBE1468795}" type="pres">
      <dgm:prSet presAssocID="{302DF260-CD9C-4A28-8292-813FC52AA08C}" presName="linNode" presStyleCnt="0"/>
      <dgm:spPr/>
    </dgm:pt>
    <dgm:pt modelId="{C1D3D8DE-057A-4816-848F-13710A302823}" type="pres">
      <dgm:prSet presAssocID="{302DF260-CD9C-4A28-8292-813FC52AA08C}" presName="parentText" presStyleLbl="node1" presStyleIdx="0" presStyleCnt="4">
        <dgm:presLayoutVars>
          <dgm:chMax val="1"/>
          <dgm:bulletEnabled val="1"/>
        </dgm:presLayoutVars>
      </dgm:prSet>
      <dgm:spPr/>
    </dgm:pt>
    <dgm:pt modelId="{4FF2A0F9-9895-46CA-9262-6C7A253F2D8A}" type="pres">
      <dgm:prSet presAssocID="{302DF260-CD9C-4A28-8292-813FC52AA08C}" presName="descendantText" presStyleLbl="alignAccFollowNode1" presStyleIdx="0" presStyleCnt="4">
        <dgm:presLayoutVars>
          <dgm:bulletEnabled val="1"/>
        </dgm:presLayoutVars>
      </dgm:prSet>
      <dgm:spPr/>
    </dgm:pt>
    <dgm:pt modelId="{18F067FE-BBC1-4087-AD7D-050584D93F99}" type="pres">
      <dgm:prSet presAssocID="{37B8393A-6A91-4E2B-8C09-D69264981E01}" presName="sp" presStyleCnt="0"/>
      <dgm:spPr/>
    </dgm:pt>
    <dgm:pt modelId="{5315B38D-F56B-45E7-BC11-BF4029680D29}" type="pres">
      <dgm:prSet presAssocID="{B63E067D-E586-4373-820F-DC33F02A59A0}" presName="linNode" presStyleCnt="0"/>
      <dgm:spPr/>
    </dgm:pt>
    <dgm:pt modelId="{7D6006EE-316E-42E3-B753-600E4F82224B}" type="pres">
      <dgm:prSet presAssocID="{B63E067D-E586-4373-820F-DC33F02A59A0}" presName="parentText" presStyleLbl="node1" presStyleIdx="1" presStyleCnt="4">
        <dgm:presLayoutVars>
          <dgm:chMax val="1"/>
          <dgm:bulletEnabled val="1"/>
        </dgm:presLayoutVars>
      </dgm:prSet>
      <dgm:spPr/>
    </dgm:pt>
    <dgm:pt modelId="{B2581196-7D4A-4488-A112-9B399F6801A1}" type="pres">
      <dgm:prSet presAssocID="{B63E067D-E586-4373-820F-DC33F02A59A0}" presName="descendantText" presStyleLbl="alignAccFollowNode1" presStyleIdx="1" presStyleCnt="4">
        <dgm:presLayoutVars>
          <dgm:bulletEnabled val="1"/>
        </dgm:presLayoutVars>
      </dgm:prSet>
      <dgm:spPr/>
    </dgm:pt>
    <dgm:pt modelId="{4E16F6B2-823D-4CB0-8088-4B5C9CC1EBFA}" type="pres">
      <dgm:prSet presAssocID="{C52D8FF4-666A-4253-B535-A4F502EAA78F}" presName="sp" presStyleCnt="0"/>
      <dgm:spPr/>
    </dgm:pt>
    <dgm:pt modelId="{5DC3009D-33F9-4633-BC35-8FC7136F0097}" type="pres">
      <dgm:prSet presAssocID="{FEB2F379-83B2-437D-B8D1-B67702DBADAF}" presName="linNode" presStyleCnt="0"/>
      <dgm:spPr/>
    </dgm:pt>
    <dgm:pt modelId="{49CDFD4A-303A-4407-BC45-137BBE19EF2F}" type="pres">
      <dgm:prSet presAssocID="{FEB2F379-83B2-437D-B8D1-B67702DBADAF}" presName="parentText" presStyleLbl="node1" presStyleIdx="2" presStyleCnt="4">
        <dgm:presLayoutVars>
          <dgm:chMax val="1"/>
          <dgm:bulletEnabled val="1"/>
        </dgm:presLayoutVars>
      </dgm:prSet>
      <dgm:spPr/>
    </dgm:pt>
    <dgm:pt modelId="{05F6207B-D120-42F8-A665-DEADA7632AE9}" type="pres">
      <dgm:prSet presAssocID="{FEB2F379-83B2-437D-B8D1-B67702DBADAF}" presName="descendantText" presStyleLbl="alignAccFollowNode1" presStyleIdx="2" presStyleCnt="4">
        <dgm:presLayoutVars>
          <dgm:bulletEnabled val="1"/>
        </dgm:presLayoutVars>
      </dgm:prSet>
      <dgm:spPr/>
    </dgm:pt>
    <dgm:pt modelId="{275062C5-1985-4BDD-8458-3E7D3C10DCFE}" type="pres">
      <dgm:prSet presAssocID="{C41A67E7-2F74-4B43-AE81-495559446393}" presName="sp" presStyleCnt="0"/>
      <dgm:spPr/>
    </dgm:pt>
    <dgm:pt modelId="{D4F56A3E-AE40-4CAE-BCAA-F0A61948A37D}" type="pres">
      <dgm:prSet presAssocID="{B57829D0-922C-4CD6-A196-0C2A564CE733}" presName="linNode" presStyleCnt="0"/>
      <dgm:spPr/>
    </dgm:pt>
    <dgm:pt modelId="{AD85BF35-98D1-44E0-B970-02B4927896BC}" type="pres">
      <dgm:prSet presAssocID="{B57829D0-922C-4CD6-A196-0C2A564CE733}" presName="parentText" presStyleLbl="node1" presStyleIdx="3" presStyleCnt="4">
        <dgm:presLayoutVars>
          <dgm:chMax val="1"/>
          <dgm:bulletEnabled val="1"/>
        </dgm:presLayoutVars>
      </dgm:prSet>
      <dgm:spPr/>
    </dgm:pt>
    <dgm:pt modelId="{F4A769A6-0348-4C6F-A003-16416759B0C9}" type="pres">
      <dgm:prSet presAssocID="{B57829D0-922C-4CD6-A196-0C2A564CE733}" presName="descendantText" presStyleLbl="alignAccFollowNode1" presStyleIdx="3" presStyleCnt="4">
        <dgm:presLayoutVars>
          <dgm:bulletEnabled val="1"/>
        </dgm:presLayoutVars>
      </dgm:prSet>
      <dgm:spPr/>
    </dgm:pt>
  </dgm:ptLst>
  <dgm:cxnLst>
    <dgm:cxn modelId="{50E86E04-8E3C-4555-930F-ACE609AF33A0}" type="presOf" srcId="{BF046FD1-420F-4339-8CD5-FD9D8009B275}" destId="{F4A769A6-0348-4C6F-A003-16416759B0C9}" srcOrd="0" destOrd="0" presId="urn:microsoft.com/office/officeart/2005/8/layout/vList5"/>
    <dgm:cxn modelId="{FD2FCE0D-0E49-4FA9-AF8D-3FBB2268FD98}" srcId="{FEB2F379-83B2-437D-B8D1-B67702DBADAF}" destId="{20D1D03A-F074-4D40-8575-8DA9CD7BA55D}" srcOrd="0" destOrd="0" parTransId="{3CC1BFFF-731D-4D31-87B0-99669C7B3257}" sibTransId="{3754E9CE-BA07-49DD-AE89-D2EAA9813051}"/>
    <dgm:cxn modelId="{F11BB216-3FD7-4AFF-8985-4125F3C66BCA}" srcId="{B63E067D-E586-4373-820F-DC33F02A59A0}" destId="{06464967-F71B-4EB3-B521-CA05AC6E5527}" srcOrd="0" destOrd="0" parTransId="{3866E68E-D89B-48C2-82D2-E3787FCE0918}" sibTransId="{1EF941C9-D686-4B12-AC96-9A4384349ECE}"/>
    <dgm:cxn modelId="{4B0A0421-CB4F-42C6-8EBB-F49C3C88DF7B}" type="presOf" srcId="{302DF260-CD9C-4A28-8292-813FC52AA08C}" destId="{C1D3D8DE-057A-4816-848F-13710A302823}" srcOrd="0" destOrd="0" presId="urn:microsoft.com/office/officeart/2005/8/layout/vList5"/>
    <dgm:cxn modelId="{02E1BE26-9E86-4744-95F5-667D55F49790}" srcId="{40FCC5DF-D6F5-497B-809C-E59EE7991267}" destId="{B63E067D-E586-4373-820F-DC33F02A59A0}" srcOrd="1" destOrd="0" parTransId="{CF51FE93-7259-417B-A1E2-94AC1237DA5E}" sibTransId="{C52D8FF4-666A-4253-B535-A4F502EAA78F}"/>
    <dgm:cxn modelId="{9B197E3A-7039-4CE4-A177-628C9CAE8C07}" type="presOf" srcId="{FEB2F379-83B2-437D-B8D1-B67702DBADAF}" destId="{49CDFD4A-303A-4407-BC45-137BBE19EF2F}" srcOrd="0" destOrd="0" presId="urn:microsoft.com/office/officeart/2005/8/layout/vList5"/>
    <dgm:cxn modelId="{EFA6AF5B-963F-4DD4-AF68-C5697DBEB74F}" type="presOf" srcId="{B63E067D-E586-4373-820F-DC33F02A59A0}" destId="{7D6006EE-316E-42E3-B753-600E4F82224B}" srcOrd="0" destOrd="0" presId="urn:microsoft.com/office/officeart/2005/8/layout/vList5"/>
    <dgm:cxn modelId="{8DAA0143-5648-4700-A6D7-BC9F9E6E3C24}" srcId="{40FCC5DF-D6F5-497B-809C-E59EE7991267}" destId="{302DF260-CD9C-4A28-8292-813FC52AA08C}" srcOrd="0" destOrd="0" parTransId="{90EB59B9-3EEF-409C-8DE0-CD8F3CE04210}" sibTransId="{37B8393A-6A91-4E2B-8C09-D69264981E01}"/>
    <dgm:cxn modelId="{F3010A6B-567A-4369-81A1-F2695ADD67BE}" srcId="{40FCC5DF-D6F5-497B-809C-E59EE7991267}" destId="{B57829D0-922C-4CD6-A196-0C2A564CE733}" srcOrd="3" destOrd="0" parTransId="{2E3CFE54-DCA7-4A29-A082-F36CBA5883DB}" sibTransId="{6CCFA2D1-4F4A-46D4-A2D8-8D64EA87B483}"/>
    <dgm:cxn modelId="{F955AB82-72B6-4129-A50C-38BF42EBCD4B}" type="presOf" srcId="{20D1D03A-F074-4D40-8575-8DA9CD7BA55D}" destId="{05F6207B-D120-42F8-A665-DEADA7632AE9}" srcOrd="0" destOrd="0" presId="urn:microsoft.com/office/officeart/2005/8/layout/vList5"/>
    <dgm:cxn modelId="{5AE210A6-3EC2-4E2F-87A6-221728ED181C}" type="presOf" srcId="{06464967-F71B-4EB3-B521-CA05AC6E5527}" destId="{B2581196-7D4A-4488-A112-9B399F6801A1}" srcOrd="0" destOrd="0" presId="urn:microsoft.com/office/officeart/2005/8/layout/vList5"/>
    <dgm:cxn modelId="{D3E5ACAD-2F49-4E80-8D3B-A3231231FF19}" srcId="{B57829D0-922C-4CD6-A196-0C2A564CE733}" destId="{BF046FD1-420F-4339-8CD5-FD9D8009B275}" srcOrd="0" destOrd="0" parTransId="{E0CAD4CD-8D60-4B89-9A05-0B651F660F29}" sibTransId="{613B1CE7-CEAE-40C1-AA4B-509CFD0529AD}"/>
    <dgm:cxn modelId="{639DCEAF-C115-48C6-9C82-7D36B65EFE27}" type="presOf" srcId="{40FCC5DF-D6F5-497B-809C-E59EE7991267}" destId="{E33DDE2D-0463-4483-BBEF-7A6545735AE8}" srcOrd="0" destOrd="0" presId="urn:microsoft.com/office/officeart/2005/8/layout/vList5"/>
    <dgm:cxn modelId="{9802B4B9-6E97-4AB6-9221-E0690603D6FC}" type="presOf" srcId="{B57829D0-922C-4CD6-A196-0C2A564CE733}" destId="{AD85BF35-98D1-44E0-B970-02B4927896BC}" srcOrd="0" destOrd="0" presId="urn:microsoft.com/office/officeart/2005/8/layout/vList5"/>
    <dgm:cxn modelId="{DDA130BA-AE08-4557-ABA3-3BE06ED7C048}" srcId="{40FCC5DF-D6F5-497B-809C-E59EE7991267}" destId="{FEB2F379-83B2-437D-B8D1-B67702DBADAF}" srcOrd="2" destOrd="0" parTransId="{8AD72C84-3C4C-4358-BC2C-BBD56151B75C}" sibTransId="{C41A67E7-2F74-4B43-AE81-495559446393}"/>
    <dgm:cxn modelId="{C5451FBC-8246-4BB5-9AC8-E4E9DC06C0FD}" srcId="{302DF260-CD9C-4A28-8292-813FC52AA08C}" destId="{F56050B7-C12E-48A3-9A1E-141BEE7F910C}" srcOrd="0" destOrd="0" parTransId="{B526AAF1-526F-41B6-931F-6A74E8593344}" sibTransId="{EB68B8EF-C036-4353-B220-3E1944F09ED1}"/>
    <dgm:cxn modelId="{8B9C22D3-FCC9-4DB3-809A-E5ED91FE6DA6}" type="presOf" srcId="{F56050B7-C12E-48A3-9A1E-141BEE7F910C}" destId="{4FF2A0F9-9895-46CA-9262-6C7A253F2D8A}" srcOrd="0" destOrd="0" presId="urn:microsoft.com/office/officeart/2005/8/layout/vList5"/>
    <dgm:cxn modelId="{D47CBB3D-D765-4F5A-9EC1-5143F1D7B6D1}" type="presParOf" srcId="{E33DDE2D-0463-4483-BBEF-7A6545735AE8}" destId="{F7B865C5-CB8E-4E48-B190-55CBE1468795}" srcOrd="0" destOrd="0" presId="urn:microsoft.com/office/officeart/2005/8/layout/vList5"/>
    <dgm:cxn modelId="{787F0714-6032-46A1-8641-FA4B5FB35478}" type="presParOf" srcId="{F7B865C5-CB8E-4E48-B190-55CBE1468795}" destId="{C1D3D8DE-057A-4816-848F-13710A302823}" srcOrd="0" destOrd="0" presId="urn:microsoft.com/office/officeart/2005/8/layout/vList5"/>
    <dgm:cxn modelId="{CE9E8D1B-1070-422E-96A4-46A15EEB840D}" type="presParOf" srcId="{F7B865C5-CB8E-4E48-B190-55CBE1468795}" destId="{4FF2A0F9-9895-46CA-9262-6C7A253F2D8A}" srcOrd="1" destOrd="0" presId="urn:microsoft.com/office/officeart/2005/8/layout/vList5"/>
    <dgm:cxn modelId="{97E0C808-B049-4496-B965-8EAE5EE751AB}" type="presParOf" srcId="{E33DDE2D-0463-4483-BBEF-7A6545735AE8}" destId="{18F067FE-BBC1-4087-AD7D-050584D93F99}" srcOrd="1" destOrd="0" presId="urn:microsoft.com/office/officeart/2005/8/layout/vList5"/>
    <dgm:cxn modelId="{ACCA562F-CDB9-4550-9C60-BB9FA44BB079}" type="presParOf" srcId="{E33DDE2D-0463-4483-BBEF-7A6545735AE8}" destId="{5315B38D-F56B-45E7-BC11-BF4029680D29}" srcOrd="2" destOrd="0" presId="urn:microsoft.com/office/officeart/2005/8/layout/vList5"/>
    <dgm:cxn modelId="{3735C219-A864-4E8F-BF1A-182C17FE8621}" type="presParOf" srcId="{5315B38D-F56B-45E7-BC11-BF4029680D29}" destId="{7D6006EE-316E-42E3-B753-600E4F82224B}" srcOrd="0" destOrd="0" presId="urn:microsoft.com/office/officeart/2005/8/layout/vList5"/>
    <dgm:cxn modelId="{1383183B-B4D6-44F8-B1C7-3F51F80A1C72}" type="presParOf" srcId="{5315B38D-F56B-45E7-BC11-BF4029680D29}" destId="{B2581196-7D4A-4488-A112-9B399F6801A1}" srcOrd="1" destOrd="0" presId="urn:microsoft.com/office/officeart/2005/8/layout/vList5"/>
    <dgm:cxn modelId="{2CFD641B-5DB7-4BD4-BC98-11B3A2F35BC7}" type="presParOf" srcId="{E33DDE2D-0463-4483-BBEF-7A6545735AE8}" destId="{4E16F6B2-823D-4CB0-8088-4B5C9CC1EBFA}" srcOrd="3" destOrd="0" presId="urn:microsoft.com/office/officeart/2005/8/layout/vList5"/>
    <dgm:cxn modelId="{54C571AE-A720-472B-AAAB-9D02619FFD81}" type="presParOf" srcId="{E33DDE2D-0463-4483-BBEF-7A6545735AE8}" destId="{5DC3009D-33F9-4633-BC35-8FC7136F0097}" srcOrd="4" destOrd="0" presId="urn:microsoft.com/office/officeart/2005/8/layout/vList5"/>
    <dgm:cxn modelId="{957C2908-DDFD-49B0-A4D0-DEBBB0E0C130}" type="presParOf" srcId="{5DC3009D-33F9-4633-BC35-8FC7136F0097}" destId="{49CDFD4A-303A-4407-BC45-137BBE19EF2F}" srcOrd="0" destOrd="0" presId="urn:microsoft.com/office/officeart/2005/8/layout/vList5"/>
    <dgm:cxn modelId="{F40CD452-86DF-459B-B224-B64BCB6BE867}" type="presParOf" srcId="{5DC3009D-33F9-4633-BC35-8FC7136F0097}" destId="{05F6207B-D120-42F8-A665-DEADA7632AE9}" srcOrd="1" destOrd="0" presId="urn:microsoft.com/office/officeart/2005/8/layout/vList5"/>
    <dgm:cxn modelId="{A189E7D9-ADFF-4EE2-844F-9ABE6D276F43}" type="presParOf" srcId="{E33DDE2D-0463-4483-BBEF-7A6545735AE8}" destId="{275062C5-1985-4BDD-8458-3E7D3C10DCFE}" srcOrd="5" destOrd="0" presId="urn:microsoft.com/office/officeart/2005/8/layout/vList5"/>
    <dgm:cxn modelId="{51344B1A-18B9-4D21-A3C9-9AADBA48B017}" type="presParOf" srcId="{E33DDE2D-0463-4483-BBEF-7A6545735AE8}" destId="{D4F56A3E-AE40-4CAE-BCAA-F0A61948A37D}" srcOrd="6" destOrd="0" presId="urn:microsoft.com/office/officeart/2005/8/layout/vList5"/>
    <dgm:cxn modelId="{CA9D92A5-DEAB-402E-8852-16D15F947B0B}" type="presParOf" srcId="{D4F56A3E-AE40-4CAE-BCAA-F0A61948A37D}" destId="{AD85BF35-98D1-44E0-B970-02B4927896BC}" srcOrd="0" destOrd="0" presId="urn:microsoft.com/office/officeart/2005/8/layout/vList5"/>
    <dgm:cxn modelId="{0693EEBF-BB8A-4DA7-9444-5C72CEB25B78}" type="presParOf" srcId="{D4F56A3E-AE40-4CAE-BCAA-F0A61948A37D}" destId="{F4A769A6-0348-4C6F-A003-16416759B0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48B02-9FAF-4F23-A024-2D5749580AC8}">
      <dsp:nvSpPr>
        <dsp:cNvPr id="0" name=""/>
        <dsp:cNvSpPr/>
      </dsp:nvSpPr>
      <dsp:spPr>
        <a:xfrm>
          <a:off x="0" y="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https://digiturvallinenelama.fi</a:t>
          </a:r>
          <a:endParaRPr lang="en-US" sz="2200" kern="1200" dirty="0">
            <a:solidFill>
              <a:schemeClr val="bg1"/>
            </a:solidFill>
          </a:endParaRPr>
        </a:p>
      </dsp:txBody>
      <dsp:txXfrm>
        <a:off x="24293" y="24293"/>
        <a:ext cx="6908126" cy="780854"/>
      </dsp:txXfrm>
    </dsp:sp>
    <dsp:sp modelId="{99A653C2-2956-4A49-8583-F092F04F9FD3}">
      <dsp:nvSpPr>
        <dsp:cNvPr id="0" name=""/>
        <dsp:cNvSpPr/>
      </dsp:nvSpPr>
      <dsp:spPr>
        <a:xfrm>
          <a:off x="589950" y="94464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Kaikki Digiturvallinen elämä-sisältö yhdessä paikassa!</a:t>
          </a:r>
          <a:endParaRPr lang="en-US" sz="2200" kern="1200"/>
        </a:p>
      </dsp:txBody>
      <dsp:txXfrm>
        <a:off x="614243" y="968933"/>
        <a:ext cx="6722528" cy="780854"/>
      </dsp:txXfrm>
    </dsp:sp>
    <dsp:sp modelId="{67F556CE-73C5-43E0-8270-2D31533DF214}">
      <dsp:nvSpPr>
        <dsp:cNvPr id="0" name=""/>
        <dsp:cNvSpPr/>
      </dsp:nvSpPr>
      <dsp:spPr>
        <a:xfrm>
          <a:off x="1179899" y="188928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Tilaa Digiturvallinen elämä –tarroja organisaatiosi käyttöön</a:t>
          </a:r>
          <a:endParaRPr lang="en-US" sz="2200" kern="1200"/>
        </a:p>
      </dsp:txBody>
      <dsp:txXfrm>
        <a:off x="1204192" y="1913573"/>
        <a:ext cx="6722528" cy="780854"/>
      </dsp:txXfrm>
    </dsp:sp>
    <dsp:sp modelId="{A46D297D-68B9-4024-BD3D-F6F56C661DED}">
      <dsp:nvSpPr>
        <dsp:cNvPr id="0" name=""/>
        <dsp:cNvSpPr/>
      </dsp:nvSpPr>
      <dsp:spPr>
        <a:xfrm>
          <a:off x="1769849" y="283392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Lataa Digiturvallinen elämä –julisteita organisaatiosi käyttöön! (Salasanat ja huijausviestit)</a:t>
          </a:r>
          <a:endParaRPr lang="en-US" sz="2200" kern="1200"/>
        </a:p>
      </dsp:txBody>
      <dsp:txXfrm>
        <a:off x="1794142" y="2858213"/>
        <a:ext cx="6722528" cy="780853"/>
      </dsp:txXfrm>
    </dsp:sp>
    <dsp:sp modelId="{DF185EF2-E9D8-4657-9714-A0142EC6872B}">
      <dsp:nvSpPr>
        <dsp:cNvPr id="0" name=""/>
        <dsp:cNvSpPr/>
      </dsp:nvSpPr>
      <dsp:spPr>
        <a:xfrm>
          <a:off x="2359799" y="377856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Sivusto toimii myös englanniksi ja ruotsiksi</a:t>
          </a:r>
          <a:endParaRPr lang="en-US" sz="2200" kern="1200"/>
        </a:p>
      </dsp:txBody>
      <dsp:txXfrm>
        <a:off x="2384092" y="3802853"/>
        <a:ext cx="6722528" cy="780854"/>
      </dsp:txXfrm>
    </dsp:sp>
    <dsp:sp modelId="{5D0BD85C-10E5-414F-805D-531B24C16B1B}">
      <dsp:nvSpPr>
        <dsp:cNvPr id="0" name=""/>
        <dsp:cNvSpPr/>
      </dsp:nvSpPr>
      <dsp:spPr>
        <a:xfrm>
          <a:off x="7361064" y="60595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482370" y="605952"/>
        <a:ext cx="296524" cy="405700"/>
      </dsp:txXfrm>
    </dsp:sp>
    <dsp:sp modelId="{064050DA-4504-4419-ACC1-BF8B63D97FF6}">
      <dsp:nvSpPr>
        <dsp:cNvPr id="0" name=""/>
        <dsp:cNvSpPr/>
      </dsp:nvSpPr>
      <dsp:spPr>
        <a:xfrm>
          <a:off x="7951014" y="155059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72320" y="1550592"/>
        <a:ext cx="296524" cy="405700"/>
      </dsp:txXfrm>
    </dsp:sp>
    <dsp:sp modelId="{319FA275-CB2E-4847-8BA6-C527CD47A63B}">
      <dsp:nvSpPr>
        <dsp:cNvPr id="0" name=""/>
        <dsp:cNvSpPr/>
      </dsp:nvSpPr>
      <dsp:spPr>
        <a:xfrm>
          <a:off x="8540964" y="2481408"/>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662270" y="2481408"/>
        <a:ext cx="296524" cy="405700"/>
      </dsp:txXfrm>
    </dsp:sp>
    <dsp:sp modelId="{434D2B7F-BFDF-4EF3-89B1-5C6E3E0D46B8}">
      <dsp:nvSpPr>
        <dsp:cNvPr id="0" name=""/>
        <dsp:cNvSpPr/>
      </dsp:nvSpPr>
      <dsp:spPr>
        <a:xfrm>
          <a:off x="9130914" y="3435264"/>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252220" y="3435264"/>
        <a:ext cx="296524" cy="405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27AE-C70B-4997-A367-0877F053F136}">
      <dsp:nvSpPr>
        <dsp:cNvPr id="0" name=""/>
        <dsp:cNvSpPr/>
      </dsp:nvSpPr>
      <dsp:spPr>
        <a:xfrm rot="5400000">
          <a:off x="6382799" y="-253845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https://www.eoppiva.fi/koulutukset/digiturvallinen-tyoelama/</a:t>
          </a:r>
          <a:endParaRPr lang="en-US" sz="2100" kern="1200"/>
        </a:p>
      </dsp:txBody>
      <dsp:txXfrm rot="-5400000">
        <a:off x="3693600" y="208742"/>
        <a:ext cx="6508407" cy="1072014"/>
      </dsp:txXfrm>
    </dsp:sp>
    <dsp:sp modelId="{3B076C07-A0E6-480E-81C0-595A265C1160}">
      <dsp:nvSpPr>
        <dsp:cNvPr id="0" name=""/>
        <dsp:cNvSpPr/>
      </dsp:nvSpPr>
      <dsp:spPr>
        <a:xfrm>
          <a:off x="0" y="22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Digiturvallinen työelämä (RUO saatavilla, ENG saatavilla)</a:t>
          </a:r>
          <a:endParaRPr lang="en-US" sz="2300" kern="1200"/>
        </a:p>
      </dsp:txBody>
      <dsp:txXfrm>
        <a:off x="72492" y="74742"/>
        <a:ext cx="3548616" cy="1340016"/>
      </dsp:txXfrm>
    </dsp:sp>
    <dsp:sp modelId="{E9C59611-0459-49B1-B962-16AE03518964}">
      <dsp:nvSpPr>
        <dsp:cNvPr id="0" name=""/>
        <dsp:cNvSpPr/>
      </dsp:nvSpPr>
      <dsp:spPr>
        <a:xfrm rot="5400000">
          <a:off x="6382799" y="-97920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https://www.eoppiva.fi/koulutukset/toimi-turvallisesti-digimaailmassa/</a:t>
          </a:r>
          <a:endParaRPr lang="en-US" sz="2100" kern="1200"/>
        </a:p>
      </dsp:txBody>
      <dsp:txXfrm rot="-5400000">
        <a:off x="3693600" y="1767992"/>
        <a:ext cx="6508407" cy="1072014"/>
      </dsp:txXfrm>
    </dsp:sp>
    <dsp:sp modelId="{98436E22-A61D-4B25-B25B-E5E9AE2B254B}">
      <dsp:nvSpPr>
        <dsp:cNvPr id="0" name=""/>
        <dsp:cNvSpPr/>
      </dsp:nvSpPr>
      <dsp:spPr>
        <a:xfrm>
          <a:off x="0" y="156150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Toimi turvallisesti digimaailmassa (RUO saatavilla, ENG saatavilla)</a:t>
          </a:r>
          <a:endParaRPr lang="en-US" sz="2300" kern="1200"/>
        </a:p>
      </dsp:txBody>
      <dsp:txXfrm>
        <a:off x="72492" y="1633992"/>
        <a:ext cx="3548616" cy="1340016"/>
      </dsp:txXfrm>
    </dsp:sp>
    <dsp:sp modelId="{9CA87475-CCA6-4577-993A-1691E83F4953}">
      <dsp:nvSpPr>
        <dsp:cNvPr id="0" name=""/>
        <dsp:cNvSpPr/>
      </dsp:nvSpPr>
      <dsp:spPr>
        <a:xfrm rot="5400000">
          <a:off x="6382799" y="580049"/>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https://www.eoppiva.fi/koulutukset/tietosuojan-abc-julkishallinnon-henkilostolle/</a:t>
          </a:r>
          <a:endParaRPr lang="en-US" sz="2100" kern="1200"/>
        </a:p>
      </dsp:txBody>
      <dsp:txXfrm rot="-5400000">
        <a:off x="3693600" y="3327242"/>
        <a:ext cx="6508407" cy="1072014"/>
      </dsp:txXfrm>
    </dsp:sp>
    <dsp:sp modelId="{01C0C26B-7ACA-425D-940D-2E1A387CAD3B}">
      <dsp:nvSpPr>
        <dsp:cNvPr id="0" name=""/>
        <dsp:cNvSpPr/>
      </dsp:nvSpPr>
      <dsp:spPr>
        <a:xfrm>
          <a:off x="0" y="31207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Tietosuojan ABC + Tietosuojan ABC 2020 (RUO saatavilla, ENG saatavilla)</a:t>
          </a:r>
          <a:endParaRPr lang="en-US" sz="2300" kern="1200"/>
        </a:p>
      </dsp:txBody>
      <dsp:txXfrm>
        <a:off x="72492" y="3193242"/>
        <a:ext cx="3548616" cy="1340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362E-4A97-47EB-9EE8-546A2824A1F9}">
      <dsp:nvSpPr>
        <dsp:cNvPr id="0" name=""/>
        <dsp:cNvSpPr/>
      </dsp:nvSpPr>
      <dsp:spPr>
        <a:xfrm rot="5400000">
          <a:off x="6533099" y="-2839500"/>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1"/>
            </a:rPr>
            <a:t>https://www.eoppiva.fi/koulutukset/digiturvallisuus-kuntien-luottamushenkiloille</a:t>
          </a:r>
          <a:endParaRPr lang="en-US" sz="1900" kern="1200"/>
        </a:p>
      </dsp:txBody>
      <dsp:txXfrm rot="-5400000">
        <a:off x="3693600" y="43318"/>
        <a:ext cx="6523081" cy="800762"/>
      </dsp:txXfrm>
    </dsp:sp>
    <dsp:sp modelId="{5F0BC4DD-93B4-45C0-A24F-A23EC7AACE1F}">
      <dsp:nvSpPr>
        <dsp:cNvPr id="0" name=""/>
        <dsp:cNvSpPr/>
      </dsp:nvSpPr>
      <dsp:spPr>
        <a:xfrm>
          <a:off x="0" y="0"/>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kuntien luottamushenkilöille (RUO saatavilla, ENG saatavilla)</a:t>
          </a:r>
          <a:endParaRPr lang="en-US" sz="1700" kern="1200"/>
        </a:p>
      </dsp:txBody>
      <dsp:txXfrm>
        <a:off x="54149" y="54149"/>
        <a:ext cx="3585302" cy="1000952"/>
      </dsp:txXfrm>
    </dsp:sp>
    <dsp:sp modelId="{5CD181D1-A605-4659-92BA-D23CE067EFD0}">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2"/>
            </a:rPr>
            <a:t>https://www.eoppiva.fi/koulutukset/digiturvallisuus-hyvinvointialueiden-luottamushenkiloille/</a:t>
          </a:r>
          <a:endParaRPr lang="en-US" sz="1900" kern="1200"/>
        </a:p>
      </dsp:txBody>
      <dsp:txXfrm rot="-5400000">
        <a:off x="3693601" y="1321262"/>
        <a:ext cx="6523081" cy="800762"/>
      </dsp:txXfrm>
    </dsp:sp>
    <dsp:sp modelId="{CBF91AD7-E1E0-4863-B8F5-3C98630DB04E}">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hyvinvointialueiden luottamushenkilöille (RUO saatavilla, ENG saatavilla)</a:t>
          </a:r>
          <a:endParaRPr lang="en-US" sz="1700" kern="1200"/>
        </a:p>
      </dsp:txBody>
      <dsp:txXfrm>
        <a:off x="54149" y="1221167"/>
        <a:ext cx="3585302" cy="1000952"/>
      </dsp:txXfrm>
    </dsp:sp>
    <dsp:sp modelId="{1D9688D5-BFDC-4AC1-822B-4988D2CFF428}">
      <dsp:nvSpPr>
        <dsp:cNvPr id="0" name=""/>
        <dsp:cNvSpPr/>
      </dsp:nvSpPr>
      <dsp:spPr>
        <a:xfrm rot="5400000">
          <a:off x="6532693" y="-38242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3"/>
            </a:rPr>
            <a:t>https://www.eoppiva.fi/koulutukset/tietosuojan-abc-syvemmalle-tietosuojaan/</a:t>
          </a:r>
          <a:endParaRPr lang="en-US" sz="1900" kern="1200"/>
        </a:p>
      </dsp:txBody>
      <dsp:txXfrm rot="-5400000">
        <a:off x="3693194" y="2500395"/>
        <a:ext cx="6523081" cy="800762"/>
      </dsp:txXfrm>
    </dsp:sp>
    <dsp:sp modelId="{C001EB42-3534-48CF-B1F5-73B1EDBF6528}">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Tietosuojan ABC 2 – tietosuojaan (RUO saatavilla, ENG saatavilla)</a:t>
          </a:r>
          <a:endParaRPr lang="en-US" sz="1700" kern="1200"/>
        </a:p>
      </dsp:txBody>
      <dsp:txXfrm>
        <a:off x="54149" y="2385880"/>
        <a:ext cx="3585302" cy="1000952"/>
      </dsp:txXfrm>
    </dsp:sp>
    <dsp:sp modelId="{494E4E8E-E4D5-4F14-B5EF-366D98F0D091}">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4"/>
            </a:rPr>
            <a:t>https://www.eoppiva.fi/koulutukset/turvallisuusluokitellut-asiakirjat/</a:t>
          </a:r>
          <a:endParaRPr lang="en-US" sz="1900" kern="1200"/>
        </a:p>
      </dsp:txBody>
      <dsp:txXfrm rot="-5400000">
        <a:off x="3693601" y="3650687"/>
        <a:ext cx="6523081" cy="800762"/>
      </dsp:txXfrm>
    </dsp:sp>
    <dsp:sp modelId="{FA57C8A4-187E-4AF8-9976-E0067DA12A80}">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Turvallisuusluokitellut asiakirjat (RUO saatavilla, ENG saatavilla)</a:t>
          </a:r>
          <a:endParaRPr lang="en-US" sz="1700" kern="1200"/>
        </a:p>
      </dsp:txBody>
      <dsp:txXfrm>
        <a:off x="54149" y="3550592"/>
        <a:ext cx="3585302" cy="10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2A0F9-9895-46CA-9262-6C7A253F2D8A}">
      <dsp:nvSpPr>
        <dsp:cNvPr id="0" name=""/>
        <dsp:cNvSpPr/>
      </dsp:nvSpPr>
      <dsp:spPr>
        <a:xfrm rot="5400000">
          <a:off x="6533099" y="-27262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https://www.eoppiva.fi/koulutukset/turvaa-digitaalinen-toiminta-hairiotilanteissa</a:t>
          </a:r>
          <a:endParaRPr lang="en-US" sz="2100" kern="1200"/>
        </a:p>
      </dsp:txBody>
      <dsp:txXfrm rot="-5400000">
        <a:off x="3693600" y="156550"/>
        <a:ext cx="6523081" cy="800762"/>
      </dsp:txXfrm>
    </dsp:sp>
    <dsp:sp modelId="{C1D3D8DE-057A-4816-848F-13710A302823}">
      <dsp:nvSpPr>
        <dsp:cNvPr id="0" name=""/>
        <dsp:cNvSpPr/>
      </dsp:nvSpPr>
      <dsp:spPr>
        <a:xfrm>
          <a:off x="0" y="2306"/>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Turvaa digitaalinen toiminta häiriötilanteissa (ENG + RUO)</a:t>
          </a:r>
          <a:endParaRPr lang="en-US" sz="1600" kern="1200"/>
        </a:p>
      </dsp:txBody>
      <dsp:txXfrm>
        <a:off x="54149" y="56455"/>
        <a:ext cx="3585302" cy="1000952"/>
      </dsp:txXfrm>
    </dsp:sp>
    <dsp:sp modelId="{B2581196-7D4A-4488-A112-9B399F6801A1}">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https://www.eoppiva.fi/koulutukset/riskienhallinta-digimaailmassa</a:t>
          </a:r>
          <a:endParaRPr lang="en-US" sz="2100" kern="1200"/>
        </a:p>
      </dsp:txBody>
      <dsp:txXfrm rot="-5400000">
        <a:off x="3693601" y="1321262"/>
        <a:ext cx="6523081" cy="800762"/>
      </dsp:txXfrm>
    </dsp:sp>
    <dsp:sp modelId="{7D6006EE-316E-42E3-B753-600E4F82224B}">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Digiriskien hallinta (ENG + RUO)</a:t>
          </a:r>
          <a:endParaRPr lang="en-US" sz="1600" kern="1200"/>
        </a:p>
      </dsp:txBody>
      <dsp:txXfrm>
        <a:off x="54149" y="1221167"/>
        <a:ext cx="3585302" cy="1000952"/>
      </dsp:txXfrm>
    </dsp:sp>
    <dsp:sp modelId="{05F6207B-D120-42F8-A665-DEADA7632AE9}">
      <dsp:nvSpPr>
        <dsp:cNvPr id="0" name=""/>
        <dsp:cNvSpPr/>
      </dsp:nvSpPr>
      <dsp:spPr>
        <a:xfrm rot="5400000">
          <a:off x="6533100" y="-39684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https://www.eoppiva.fi/koulutukset/digitaalinen-turvallisuus-jarjestykseen-arkkitehtuurin-avulla//</a:t>
          </a:r>
          <a:endParaRPr lang="en-US" sz="2100" kern="1200"/>
        </a:p>
      </dsp:txBody>
      <dsp:txXfrm rot="-5400000">
        <a:off x="3693601" y="2485975"/>
        <a:ext cx="6523081" cy="800762"/>
      </dsp:txXfrm>
    </dsp:sp>
    <dsp:sp modelId="{49CDFD4A-303A-4407-BC45-137BBE19EF2F}">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b="0" i="0" kern="1200"/>
            <a:t>Digitaalinen turvallisuus järjestykseen arkkitehtuurin avulla (ENG + RUO) </a:t>
          </a:r>
        </a:p>
        <a:p>
          <a:pPr marL="0" lvl="0" indent="0" algn="ctr" defTabSz="711200">
            <a:lnSpc>
              <a:spcPct val="90000"/>
            </a:lnSpc>
            <a:spcBef>
              <a:spcPct val="0"/>
            </a:spcBef>
            <a:spcAft>
              <a:spcPct val="35000"/>
            </a:spcAft>
            <a:buNone/>
          </a:pPr>
          <a:endParaRPr lang="en-US" sz="1600" kern="1200"/>
        </a:p>
      </dsp:txBody>
      <dsp:txXfrm>
        <a:off x="54149" y="2385880"/>
        <a:ext cx="3585302" cy="1000952"/>
      </dsp:txXfrm>
    </dsp:sp>
    <dsp:sp modelId="{F4A769A6-0348-4C6F-A003-16416759B0C9}">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4"/>
            </a:rPr>
            <a:t>https://www.eoppiva.fi/koulutukset/julkri-arvioi-ja-kehita-tietoturvallisuutta</a:t>
          </a:r>
          <a:endParaRPr lang="en-US" sz="2100" kern="1200"/>
        </a:p>
      </dsp:txBody>
      <dsp:txXfrm rot="-5400000">
        <a:off x="3693601" y="3650687"/>
        <a:ext cx="6523081" cy="800762"/>
      </dsp:txXfrm>
    </dsp:sp>
    <dsp:sp modelId="{AD85BF35-98D1-44E0-B970-02B4927896BC}">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err="1"/>
            <a:t>Julkri</a:t>
          </a:r>
          <a:r>
            <a:rPr lang="fi-FI" sz="1600" kern="1200"/>
            <a:t> – arvioi ja kehitä tietoturvallisuutta (ENG + RUO)</a:t>
          </a:r>
          <a:endParaRPr lang="en-US" sz="1600" kern="1200"/>
        </a:p>
      </dsp:txBody>
      <dsp:txXfrm>
        <a:off x="54149" y="3550592"/>
        <a:ext cx="3585302" cy="10009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0A7C7-AA3F-476B-B0EB-C70BC5CA0BCD}" type="datetimeFigureOut">
              <a:rPr lang="fi-FI" smtClean="0"/>
              <a:t>5.12.2024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003DD-B956-4332-B588-A05840B6A93C}" type="slidenum">
              <a:rPr lang="fi-FI" smtClean="0"/>
              <a:t>‹#›</a:t>
            </a:fld>
            <a:endParaRPr lang="fi-FI"/>
          </a:p>
        </p:txBody>
      </p:sp>
    </p:spTree>
    <p:extLst>
      <p:ext uri="{BB962C8B-B14F-4D97-AF65-F5344CB8AC3E}">
        <p14:creationId xmlns:p14="http://schemas.microsoft.com/office/powerpoint/2010/main" val="121750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a:t>
            </a:fld>
            <a:endParaRPr lang="fi-FI"/>
          </a:p>
        </p:txBody>
      </p:sp>
    </p:spTree>
    <p:extLst>
      <p:ext uri="{BB962C8B-B14F-4D97-AF65-F5344CB8AC3E}">
        <p14:creationId xmlns:p14="http://schemas.microsoft.com/office/powerpoint/2010/main" val="197254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18</a:t>
            </a:fld>
            <a:endParaRPr lang="fi-FI"/>
          </a:p>
        </p:txBody>
      </p:sp>
    </p:spTree>
    <p:extLst>
      <p:ext uri="{BB962C8B-B14F-4D97-AF65-F5344CB8AC3E}">
        <p14:creationId xmlns:p14="http://schemas.microsoft.com/office/powerpoint/2010/main" val="223655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20</a:t>
            </a:fld>
            <a:endParaRPr lang="fi-FI"/>
          </a:p>
        </p:txBody>
      </p:sp>
    </p:spTree>
    <p:extLst>
      <p:ext uri="{BB962C8B-B14F-4D97-AF65-F5344CB8AC3E}">
        <p14:creationId xmlns:p14="http://schemas.microsoft.com/office/powerpoint/2010/main" val="91391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23</a:t>
            </a:fld>
            <a:endParaRPr lang="fi-FI"/>
          </a:p>
        </p:txBody>
      </p:sp>
    </p:spTree>
    <p:extLst>
      <p:ext uri="{BB962C8B-B14F-4D97-AF65-F5344CB8AC3E}">
        <p14:creationId xmlns:p14="http://schemas.microsoft.com/office/powerpoint/2010/main" val="378195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25</a:t>
            </a:fld>
            <a:endParaRPr lang="fi-FI"/>
          </a:p>
        </p:txBody>
      </p:sp>
    </p:spTree>
    <p:extLst>
      <p:ext uri="{BB962C8B-B14F-4D97-AF65-F5344CB8AC3E}">
        <p14:creationId xmlns:p14="http://schemas.microsoft.com/office/powerpoint/2010/main" val="7877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27</a:t>
            </a:fld>
            <a:endParaRPr lang="fi-FI"/>
          </a:p>
        </p:txBody>
      </p:sp>
    </p:spTree>
    <p:extLst>
      <p:ext uri="{BB962C8B-B14F-4D97-AF65-F5344CB8AC3E}">
        <p14:creationId xmlns:p14="http://schemas.microsoft.com/office/powerpoint/2010/main" val="281065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28</a:t>
            </a:fld>
            <a:endParaRPr lang="fi-FI"/>
          </a:p>
        </p:txBody>
      </p:sp>
    </p:spTree>
    <p:extLst>
      <p:ext uri="{BB962C8B-B14F-4D97-AF65-F5344CB8AC3E}">
        <p14:creationId xmlns:p14="http://schemas.microsoft.com/office/powerpoint/2010/main" val="342495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14063FCB-FB43-45B2-8D39-00F85716FD35}"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258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51CD833B-283B-488B-B8D5-1308DF55E246}"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623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7494F-ABF8-46BE-AFC7-E840F135B27C}"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4650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103772F-6BDB-4DB9-83C8-503556D6F3CA}"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55485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267B26E-813C-476F-89B4-908F920FD3A1}"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297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ABEC9C0-FC48-4078-8F7E-97AEDC18525A}"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237451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FCD0F7B8-4435-4FCF-AE99-A9C2014EFB1A}"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14612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AE878C4-08D7-4C5F-81E9-3C79CF052101}"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0714201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3420909-95FB-4F78-8F79-A56A804E9B94}"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15142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A4BE17D-6F72-4191-9D27-432F0BA6371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919240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83CFFD3-378E-4D82-B2AE-939524D2C897}"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10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710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752E43F-29BE-4464-9D22-7BF1D1F79616}"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46928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0F96CA9-57AA-4170-B6CC-35FF74001A7B}"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7610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49BECB67-FFB7-4CB7-AA41-FE2F98D18AB3}"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218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AEC4C1DE-904D-4BD7-BA2F-E677BA50ADDB}"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011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F3B8CDCE-6B50-463E-B103-CB331068932B}"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8279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EAA052D-A17E-4926-BD42-96FB45BA3BED}"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67509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CD9AE41F-1E2B-4DB9-8A58-7FF8D7E45B6C}"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873792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6BF3707A-1CF9-4231-8918-5294C2024413}"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28223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7FD870EB-D992-49D6-A315-E11998A6020C}"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963203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F63E3D5-4B7A-4C6C-ADB2-B68868F7CBE5}"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3791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D804722-14CE-46DA-9027-52CA22FF0ADA}"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02597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888E147-CB03-4BE3-9346-83B1BD6AE5A4}"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0338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9AE9C92D-2EDE-447D-B34E-2F520708128A}"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965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FBFC80-5EB1-4EBA-88C3-F5C14467A870}"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24130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26B897C4-4425-4B78-BE34-6A0836CA8575}"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95901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D80F2FF-D2F7-4083-806E-2C39801AB1D0}"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274910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4DF5340-EC57-48C8-9446-364438233FA1}"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478827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4857D5EB-3174-4007-8C21-632522B70E80}"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3423109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1F53704-24E9-4566-A8BE-B6E137802D04}"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244249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29D9374-069C-4C90-B9BD-B1DC6278585E}"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58575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FB64A7D-F05B-4497-8ABF-FF52B5A7746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32069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9CEB19C-B56A-4A69-B323-CB77763CF883}"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732881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4A0C1D1-2ECA-4A71-8B83-52915EAC1FF6}"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06679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EB51D4C-DFF0-49E3-94DC-74F58D391095}"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1248722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0AB68352-0E70-44A6-A4BB-B062AFB1D80B}"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09123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87F7BA7-F347-4CC4-8A7E-3E86AA677AD1}"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3022039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1F8090D-12F1-45EB-8455-F67F255C69A3}"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561743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7F2C91A-92EC-496A-AAAF-CACD522661C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862044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BFC6393-DFE8-46C2-BE3D-26B6437A3811}"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83648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8D47559E-00E1-45C0-9480-F5A984545BFF}"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21974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131B67D2-1B63-4422-A69D-CF064455C1B6}"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066329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503844B-2AF9-47F2-B8E8-C28B27BD25DC}"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845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D808F95-839D-43FA-9CBB-096A2BFFC5BE}"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97250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434B71E6-4B11-4262-A6ED-7E142C1C087C}"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04157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9941C93-35C0-4750-9766-1BBA127D593E}"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69959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B0BF1AC-E394-4653-86A0-65DFCD3842DA}"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403350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A7F92B03-A9E9-44E2-8C3D-53A51192B964}"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97294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9AC8C6FD-AB6C-492F-9F43-3C345C831C52}"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3631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7A63406-0C6E-413E-AA77-6CA76457E3E9}"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59270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0BF3E424-35C3-45BC-850C-1551F0260CAF}"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3927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687D60E-C3EE-49A5-8FE5-F44341782D6E}"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968169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6884B03-6A8E-46AD-A313-9965FA132EF6}"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797464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8AC79B73-F339-418D-ADDD-C01F34C36BA2}"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87151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40D0DFE-D9F0-4DC8-B032-8783FDB504BD}"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213059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8E641349-D9B6-4688-BF61-F1253A3E4AF4}"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751782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750DDE2-EF5A-44BC-8A82-99679B150645}"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32405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CC78307-9CD9-48E4-86B3-752AEBD4A5BD}"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71041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C8F60FEC-8775-4C6C-B226-29D668D309E3}"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4229890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F007877-3EA2-40BF-87CC-5E17801566DE}"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851293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07D4EEAC-BA19-45FC-8EE6-18AF79A235AF}"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156495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4AAADC1-EAE1-4289-85FE-101A61C8E03D}"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5689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81F06078-A1B9-47D3-AF7E-A44954A07DB8}"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40270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2BC2B453-84C6-4967-942E-2B16C97000D6}"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10219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98C6BC8-90B9-418C-909B-D1C1C58548A4}"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22767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3DAA4FF7-AF59-4B92-B0EF-FC16D0DACD6E}"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2383646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13FF04B-D020-4D11-AF82-E9CC7D0CDA8F}"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8541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B4D99CA7-E351-4380-8538-3418E04FDD98}"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803532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84F08CE-06BC-43B5-9299-D05654963714}"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30645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76C3211-A794-4BF7-A1A2-56E22AB85E1C}"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1296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5D6E6A3-E02B-4BBE-B3E1-93D71612AC3D}"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2253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C112F79E-E28F-4265-8041-7629E6E8D227}"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121067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F3D82AC1-6B39-4C72-AA06-430065F1ABAF}"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0478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F6679D41-0E49-45FE-BB67-F1ACD8CA31E5}"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4762331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B7B201BB-C346-4382-82BF-C18187FE325D}"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463514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03714B0-6399-4E65-96F4-F019E2F0275D}"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28089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B1AD13A4-16B4-44E3-AF2C-E5BBE40E9C8E}"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50208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C0BDE99-C83E-4B5C-9BA4-D377E8031DAD}"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58985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5DAB6477-FEF6-421F-85DA-DFBB8631DDD9}"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8640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C23DD93-0E8D-46DD-A96C-D54EFC9CD4C4}"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75917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7777CFB-EDAA-4748-B2E0-A608F384A9F4}"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46762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2A429877-ECD4-4669-9D34-3F82F56FA729}"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9002339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p:txStyles>
    <p:titleStyle>
      <a:lvl1pPr algn="l" defTabSz="609585" rtl="0" eaLnBrk="1" latinLnBrk="0" hangingPunct="1">
        <a:spcBef>
          <a:spcPct val="0"/>
        </a:spcBef>
        <a:buNone/>
        <a:defRPr sz="4000" b="1" i="0" kern="1200">
          <a:solidFill>
            <a:srgbClr val="E3045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5080E991-A73C-4061-BEE6-5F3C129E7FFB}"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572116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3" Type="http://schemas.openxmlformats.org/officeDocument/2006/relationships/hyperlink" Target="https://emergywork.com/fi/organisaatiokulttuuri-ilmapiiri-vai-tunneilmasto/" TargetMode="External" /><Relationship Id="rId2" Type="http://schemas.openxmlformats.org/officeDocument/2006/relationships/hyperlink" Target="https://greenled.se/nyheter/vad-bestar-bra-foretagskultur-av-och-hur-den-bidrar-till-framgang/?_gl=1*s6es1y*_gcl_au*MTQ0ODUwOTQyLjE3MzQ5Mzk5OTQ." TargetMode="External" /><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2.xml" /></Relationships>
</file>

<file path=ppt/slides/_rels/slide18.xml.rels>&#65279;<?xml version="1.0" encoding="utf-8" standalone="yes"?><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3" Type="http://schemas.openxmlformats.org/officeDocument/2006/relationships/hyperlink" Target="https://dvv.fi/sv/digital-sakerhet-i-livet" TargetMode="External" /><Relationship Id="rId2" Type="http://schemas.openxmlformats.org/officeDocument/2006/relationships/hyperlink" Target="https://www.kyberturvallisuuskeskus.fi/sv/aktuellt/anvisningar-och-guider" TargetMode="External" /><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3" Type="http://schemas.openxmlformats.org/officeDocument/2006/relationships/image" Target="../media/image15.emf" /><Relationship Id="rId2" Type="http://schemas.openxmlformats.org/officeDocument/2006/relationships/oleObject" Target="../embeddings/oleObject1.bin" /><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3" Type="http://schemas.openxmlformats.org/officeDocument/2006/relationships/hyperlink" Target="https://dvv.fi/sv/digital-sakerhet-i-livet" TargetMode="External"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hyperlink" Target="https://yle.fi/aihe/digitreenit/tietoturva" TargetMode="External" /><Relationship Id="rId4" Type="http://schemas.openxmlformats.org/officeDocument/2006/relationships/hyperlink" Target="https://live.mediaserver.fi/dvv/digiturva" TargetMode="Ex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3" Type="http://schemas.openxmlformats.org/officeDocument/2006/relationships/hyperlink" Target="https://www.eoppiva.fi/sv/utbildningar/testet-digital-sakerhet-i-livet/" TargetMode="External"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hyperlink" Target="https://dvv.fi/sv/taisto-ovningar" TargetMode="Ex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3" Type="http://schemas.openxmlformats.org/officeDocument/2006/relationships/hyperlink" Target="mailto:digiturva@dvv.fi" TargetMode="External" /><Relationship Id="rId2" Type="http://schemas.openxmlformats.org/officeDocument/2006/relationships/hyperlink" Target="https://dvv.fi/vahti" TargetMode="External" /><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8.xml.rels>&#65279;<?xml version="1.0" encoding="utf-8" standalone="yes"?><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9.xml.rels>&#65279;<?xml version="1.0" encoding="utf-8" standalone="yes"?><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0.xml.rels>&#65279;<?xml version="1.0" encoding="utf-8" standalone="yes"?><Relationships xmlns="http://schemas.openxmlformats.org/package/2006/relationships"><Relationship Id="rId3" Type="http://schemas.openxmlformats.org/officeDocument/2006/relationships/diagramLayout" Target="../diagrams/layout3.xml" /><Relationship Id="rId7" Type="http://schemas.openxmlformats.org/officeDocument/2006/relationships/hyperlink" Target="https://www.eoppiva.fi/sv/utbildningar/behandling-och-skydd-av-sekretessbelagda-uppgifter/" TargetMode="External" /><Relationship Id="rId2" Type="http://schemas.openxmlformats.org/officeDocument/2006/relationships/diagramData" Target="../diagrams/data3.xml" /><Relationship Id="rId1" Type="http://schemas.openxmlformats.org/officeDocument/2006/relationships/slideLayout" Target="../slideLayouts/slideLayout6.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41.xml.rels>&#65279;<?xml version="1.0" encoding="utf-8" standalone="yes"?><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6.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42.xml.rels>&#65279;<?xml version="1.0" encoding="utf-8" standalone="yes"?><Relationships xmlns="http://schemas.openxmlformats.org/package/2006/relationships"><Relationship Id="rId3" Type="http://schemas.openxmlformats.org/officeDocument/2006/relationships/hyperlink" Target="https://youtube.com/playlist?list=PL1_-EIQ-Ddub-gVbetAX0qKVPhcdf-ar3" TargetMode="External" /><Relationship Id="rId2" Type="http://schemas.openxmlformats.org/officeDocument/2006/relationships/image" Target="../media/image16.png" /><Relationship Id="rId1" Type="http://schemas.openxmlformats.org/officeDocument/2006/relationships/slideLayout" Target="../slideLayouts/slideLayout10.xml" /></Relationships>
</file>

<file path=ppt/slides/_rels/slide43.xml.rels>&#65279;<?xml version="1.0" encoding="utf-8" standalone="yes"?><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0.xml" /></Relationships>
</file>

<file path=ppt/slides/_rels/slide44.xml.rels>&#65279;<?xml version="1.0" encoding="utf-8" standalone="yes"?><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0.xml" /></Relationships>
</file>

<file path=ppt/slides/_rels/slide45.xml.rels>&#65279;<?xml version="1.0" encoding="utf-8" standalone="yes"?><Relationships xmlns="http://schemas.openxmlformats.org/package/2006/relationships"><Relationship Id="rId3" Type="http://schemas.openxmlformats.org/officeDocument/2006/relationships/hyperlink" Target="https://play.google.com/store/apps/details?id=fi.dvv.digiturvaelama" TargetMode="External" /><Relationship Id="rId2" Type="http://schemas.openxmlformats.org/officeDocument/2006/relationships/image" Target="../media/image19.png" /><Relationship Id="rId1" Type="http://schemas.openxmlformats.org/officeDocument/2006/relationships/slideLayout" Target="../slideLayouts/slideLayout3.xml" /><Relationship Id="rId4" Type="http://schemas.openxmlformats.org/officeDocument/2006/relationships/hyperlink" Target="https://apps.apple.com/app/id1514065267" TargetMode="External" /></Relationships>
</file>

<file path=ppt/slides/_rels/slide46.xml.rels>&#65279;<?xml version="1.0" encoding="utf-8" standalone="yes"?><Relationships xmlns="http://schemas.openxmlformats.org/package/2006/relationships"><Relationship Id="rId3" Type="http://schemas.openxmlformats.org/officeDocument/2006/relationships/image" Target="../media/image20.png" /><Relationship Id="rId2" Type="http://schemas.openxmlformats.org/officeDocument/2006/relationships/hyperlink" Target="https://www.eoppiva.fi/sv/utbildningar/testet-digital-sakerhet-i-livet/" TargetMode="External" /><Relationship Id="rId1" Type="http://schemas.openxmlformats.org/officeDocument/2006/relationships/slideLayout" Target="../slideLayouts/slideLayout10.xml" /></Relationships>
</file>

<file path=ppt/slides/_rels/slide47.xml.rels>&#65279;<?xml version="1.0" encoding="utf-8" standalone="yes"?><Relationships xmlns="http://schemas.openxmlformats.org/package/2006/relationships"><Relationship Id="rId3" Type="http://schemas.openxmlformats.org/officeDocument/2006/relationships/hyperlink" Target="https://live.mediaserver.fi/dvv/archive" TargetMode="External" /><Relationship Id="rId2" Type="http://schemas.openxmlformats.org/officeDocument/2006/relationships/hyperlink" Target="https://dvv.fi/digiturvatilaisuudet" TargetMode="External" /><Relationship Id="rId1" Type="http://schemas.openxmlformats.org/officeDocument/2006/relationships/slideLayout" Target="../slideLayouts/slideLayout10.xml" /><Relationship Id="rId5" Type="http://schemas.openxmlformats.org/officeDocument/2006/relationships/image" Target="../media/image22.png" /><Relationship Id="rId4" Type="http://schemas.openxmlformats.org/officeDocument/2006/relationships/image" Target="../media/image21.png" /></Relationships>
</file>

<file path=ppt/slides/_rels/slide48.xml.rels>&#65279;<?xml version="1.0" encoding="utf-8" standalone="yes"?><Relationships xmlns="http://schemas.openxmlformats.org/package/2006/relationships"><Relationship Id="rId8" Type="http://schemas.openxmlformats.org/officeDocument/2006/relationships/hyperlink" Target="https://cyber-citizen.eu/secport-portaali-ja-cyber-city-tycoon-peli-julkaistaan-suomessa-31-10-2024/" TargetMode="External" /><Relationship Id="rId3" Type="http://schemas.openxmlformats.org/officeDocument/2006/relationships/hyperlink" Target="https://yle.fi/aihe/digitreenit/tietoturva" TargetMode="External" /><Relationship Id="rId7" Type="http://schemas.openxmlformats.org/officeDocument/2006/relationships/hyperlink" Target="https://www.spoofy.fi/" TargetMode="External" /><Relationship Id="rId2" Type="http://schemas.openxmlformats.org/officeDocument/2006/relationships/hyperlink" Target="https://koulutuskalenteri.mpk.fi/Default.aspx?tabid=1054&amp;id=155538%231a251873" TargetMode="External" /><Relationship Id="rId1" Type="http://schemas.openxmlformats.org/officeDocument/2006/relationships/slideLayout" Target="../slideLayouts/slideLayout10.xml" /><Relationship Id="rId6" Type="http://schemas.openxmlformats.org/officeDocument/2006/relationships/hyperlink" Target="https://www.secport.org/" TargetMode="External" /><Relationship Id="rId5" Type="http://schemas.openxmlformats.org/officeDocument/2006/relationships/hyperlink" Target="https://nytvalppaana.fi/sv" TargetMode="External" /><Relationship Id="rId4" Type="http://schemas.openxmlformats.org/officeDocument/2006/relationships/hyperlink" Target="https://www.kyberturvallisuuskeskus.fi/fi/ohjeet" TargetMode="Externa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26AE2B-FAEE-4C9E-B710-C63B21DAB91A}"/>
              </a:ext>
            </a:extLst>
          </p:cNvPr>
          <p:cNvSpPr>
            <a:spLocks noGrp="1"/>
          </p:cNvSpPr>
          <p:nvPr>
            <p:ph type="ctrTitle"/>
          </p:nvPr>
        </p:nvSpPr>
        <p:spPr/>
        <p:txBody>
          <a:bodyPr/>
          <a:lstStyle/>
          <a:p>
            <a:r>
              <a:rPr lang="sv-FI" dirty="1"/>
              <a:t>Handbok för utveckling av kompetens och kultur inom digital säkerhet v.2.0</a:t>
            </a:r>
          </a:p>
        </p:txBody>
      </p:sp>
      <p:sp>
        <p:nvSpPr>
          <p:cNvPr id="3" name="Alaotsikko 2">
            <a:extLst>
              <a:ext uri="{FF2B5EF4-FFF2-40B4-BE49-F238E27FC236}">
                <a16:creationId xmlns:a16="http://schemas.microsoft.com/office/drawing/2014/main" id="{7C95AB8F-7BA6-4975-900C-2CE4949FC43B}"/>
              </a:ext>
            </a:extLst>
          </p:cNvPr>
          <p:cNvSpPr>
            <a:spLocks noGrp="1"/>
          </p:cNvSpPr>
          <p:nvPr>
            <p:ph type="subTitle" idx="1"/>
          </p:nvPr>
        </p:nvSpPr>
        <p:spPr/>
        <p:txBody>
          <a:bodyPr/>
          <a:lstStyle/>
          <a:p>
            <a:r>
              <a:rPr lang="sv-FI" dirty="1"/>
              <a:t>VAHTI god praxis - stödmaterial</a:t>
            </a:r>
          </a:p>
        </p:txBody>
      </p:sp>
      <p:sp>
        <p:nvSpPr>
          <p:cNvPr id="4" name="Päivämäärän paikkamerkki 3">
            <a:extLst>
              <a:ext uri="{FF2B5EF4-FFF2-40B4-BE49-F238E27FC236}">
                <a16:creationId xmlns:a16="http://schemas.microsoft.com/office/drawing/2014/main" id="{E69FE595-C2BE-4DC2-B879-3EF8AFC6B095}"/>
              </a:ext>
            </a:extLst>
          </p:cNvPr>
          <p:cNvSpPr>
            <a:spLocks noGrp="1"/>
          </p:cNvSpPr>
          <p:nvPr>
            <p:ph type="dt" sz="half" idx="10"/>
          </p:nvPr>
        </p:nvSpPr>
        <p:spPr/>
        <p:txBody>
          <a:bodyPr/>
          <a:lstStyle/>
          <a:p>
            <a:fld id="{FA79F1AB-AC5F-46D9-AC17-E0326EB45837}" type="datetime1">
              <a:rPr lang="fi-FI" smtClean="0"/>
              <a:t>5.12.2024</a:t>
            </a:fld>
          </a:p>
        </p:txBody>
      </p:sp>
      <p:sp>
        <p:nvSpPr>
          <p:cNvPr id="5" name="Alatunnisteen paikkamerkki 4">
            <a:extLst>
              <a:ext uri="{FF2B5EF4-FFF2-40B4-BE49-F238E27FC236}">
                <a16:creationId xmlns:a16="http://schemas.microsoft.com/office/drawing/2014/main" id="{54F90561-BDFD-4B45-BD08-E17133E5837F}"/>
              </a:ext>
            </a:extLst>
          </p:cNvPr>
          <p:cNvSpPr>
            <a:spLocks noGrp="1"/>
          </p:cNvSpPr>
          <p:nvPr>
            <p:ph type="ftr" sz="quarter" idx="11"/>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4BFFD0D4-F396-4FA2-9367-FF127CCD0CC9}"/>
              </a:ext>
            </a:extLst>
          </p:cNvPr>
          <p:cNvSpPr>
            <a:spLocks noGrp="1"/>
          </p:cNvSpPr>
          <p:nvPr>
            <p:ph type="sldNum" sz="quarter" idx="12"/>
          </p:nvPr>
        </p:nvSpPr>
        <p:spPr/>
        <p:txBody>
          <a:bodyPr/>
          <a:lstStyle/>
          <a:p>
            <a:fld id="{8680CC61-DB77-4485-B460-D8E4038D4204}" type="slidenum">
              <a:rPr lang="fi-FI" smtClean="0"/>
              <a:t>1</a:t>
            </a:fld>
          </a:p>
        </p:txBody>
      </p:sp>
    </p:spTree>
    <p:extLst>
      <p:ext uri="{BB962C8B-B14F-4D97-AF65-F5344CB8AC3E}">
        <p14:creationId xmlns:p14="http://schemas.microsoft.com/office/powerpoint/2010/main" val="267323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B0A1859-CC09-7516-0BFD-A4EBDA4428B8}"/>
              </a:ext>
            </a:extLst>
          </p:cNvPr>
          <p:cNvSpPr>
            <a:spLocks noGrp="1"/>
          </p:cNvSpPr>
          <p:nvPr>
            <p:ph type="title"/>
          </p:nvPr>
        </p:nvSpPr>
        <p:spPr>
          <a:xfrm>
            <a:off x="684000" y="144000"/>
            <a:ext cx="10260000" cy="1224000"/>
          </a:xfrm>
        </p:spPr>
        <p:txBody>
          <a:bodyPr anchor="b">
            <a:normAutofit/>
          </a:bodyPr>
          <a:lstStyle/>
          <a:p>
            <a:r>
              <a:rPr lang="sv-FI" dirty="1"/>
              <a:t>Digital säkerhet – Cybersäkerhet</a:t>
            </a:r>
          </a:p>
        </p:txBody>
      </p:sp>
      <p:sp>
        <p:nvSpPr>
          <p:cNvPr id="2" name="Sisällön paikkamerkki 1">
            <a:extLst>
              <a:ext uri="{FF2B5EF4-FFF2-40B4-BE49-F238E27FC236}">
                <a16:creationId xmlns:a16="http://schemas.microsoft.com/office/drawing/2014/main" id="{F74AF4E2-C4C0-5360-4733-9BFBC2A4D1E1}"/>
              </a:ext>
            </a:extLst>
          </p:cNvPr>
          <p:cNvSpPr>
            <a:spLocks noGrp="1"/>
          </p:cNvSpPr>
          <p:nvPr>
            <p:ph idx="1"/>
          </p:nvPr>
        </p:nvSpPr>
        <p:spPr>
          <a:xfrm>
            <a:off x="684000" y="1692000"/>
            <a:ext cx="10260000" cy="4608000"/>
          </a:xfrm>
        </p:spPr>
        <p:txBody>
          <a:bodyPr>
            <a:normAutofit fontScale="92500" lnSpcReduction="20000"/>
          </a:bodyPr>
          <a:lstStyle/>
          <a:p>
            <a:r>
              <a:rPr lang="sv-FI" dirty="1" b="1"/>
              <a:t>Cybersäkerhet</a:t>
            </a:r>
            <a:r>
              <a:rPr lang="sv-FI" dirty="1"/>
              <a:t> innebär säkerhet i ett elektroniskt samhälle eller en organisation med nätverk.</a:t>
            </a:r>
            <a:r>
              <a:rPr lang="sv-FI" dirty="1"/>
              <a:t> </a:t>
            </a:r>
            <a:r>
              <a:rPr lang="sv-FI" dirty="1"/>
              <a:t>Syftet är att trygga samhällets eller organisationens livsviktiga och kritiska funktioner.</a:t>
            </a:r>
            <a:r>
              <a:rPr lang="sv-FI" dirty="1"/>
              <a:t> </a:t>
            </a:r>
            <a:r>
              <a:rPr lang="sv-FI" dirty="1"/>
              <a:t>I NIS-direktivet avser cybersäkerhet "de aktiviteter som är nödvändiga för att skydda nätverks- och informationssystem, användare av dessa system och andra personer som berörs av cyberhot”, som på motsvarande sätt avser en potentiell situation, händelse eller aktivitet som kan skada eller störa nät- och informationssystem, användare av sådana system eller övriga personer eller på ett annat sätt på ett negativt sätt"</a:t>
            </a:r>
          </a:p>
          <a:p>
            <a:endParaRPr lang="fi-FI"/>
          </a:p>
          <a:p>
            <a:r>
              <a:rPr lang="sv-FI" dirty="1"/>
              <a:t>Exempel från organisationens synvinkel:</a:t>
            </a:r>
            <a:r>
              <a:rPr lang="sv-FI" dirty="1"/>
              <a:t> </a:t>
            </a:r>
            <a:r>
              <a:rPr lang="sv-FI" dirty="1"/>
              <a:t>System med anknytning till vattenförsörjning, energiproduktion och datakommunikation ska skyddas särskilt noggrant mot störningar och fel.</a:t>
            </a:r>
          </a:p>
          <a:p>
            <a:r>
              <a:rPr lang="sv-FI" dirty="1"/>
              <a:t>Exempel ur individens synvinkel:</a:t>
            </a:r>
            <a:r>
              <a:rPr lang="sv-FI" dirty="1"/>
              <a:t> </a:t>
            </a:r>
            <a:r>
              <a:rPr lang="sv-FI" dirty="1"/>
              <a:t>Var och en kan skydda sig mot informationspåverkan genom att förhålla sig kritiskt till webbinnehållet i nättjänster, genom att utveckla sin egen medieläskunnighet och genom att sörja för cybersäkerheten i digitala enheter och tjänster i hemmet.</a:t>
            </a:r>
          </a:p>
        </p:txBody>
      </p:sp>
      <p:sp>
        <p:nvSpPr>
          <p:cNvPr id="4" name="Päivämäärän paikkamerkki 3">
            <a:extLst>
              <a:ext uri="{FF2B5EF4-FFF2-40B4-BE49-F238E27FC236}">
                <a16:creationId xmlns:a16="http://schemas.microsoft.com/office/drawing/2014/main" id="{4C210F67-18C6-28D9-A41E-8D8C760BFD97}"/>
              </a:ext>
            </a:extLst>
          </p:cNvPr>
          <p:cNvSpPr>
            <a:spLocks noGrp="1"/>
          </p:cNvSpPr>
          <p:nvPr>
            <p:ph type="dt" sz="half" idx="10"/>
          </p:nvPr>
        </p:nvSpPr>
        <p:spPr/>
        <p:txBody>
          <a:bodyPr/>
          <a:lstStyle/>
          <a:p>
            <a:fld id="{1F19FB56-769B-4B2F-8DA1-1A87FC94B755}" type="datetime1">
              <a:rPr lang="fi-FI" smtClean="0"/>
              <a:t>5.12.2024</a:t>
            </a:fld>
          </a:p>
        </p:txBody>
      </p:sp>
      <p:sp>
        <p:nvSpPr>
          <p:cNvPr id="5" name="Alatunnisteen paikkamerkki 4">
            <a:extLst>
              <a:ext uri="{FF2B5EF4-FFF2-40B4-BE49-F238E27FC236}">
                <a16:creationId xmlns:a16="http://schemas.microsoft.com/office/drawing/2014/main" id="{30C685B3-430F-C04E-1C75-EC6E0C92679B}"/>
              </a:ext>
            </a:extLst>
          </p:cNvPr>
          <p:cNvSpPr>
            <a:spLocks noGrp="1"/>
          </p:cNvSpPr>
          <p:nvPr>
            <p:ph type="ftr" sz="quarter" idx="11"/>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4DD6F2BB-ED14-B4F4-18C0-760A5A9E00D7}"/>
              </a:ext>
            </a:extLst>
          </p:cNvPr>
          <p:cNvSpPr>
            <a:spLocks noGrp="1"/>
          </p:cNvSpPr>
          <p:nvPr>
            <p:ph type="sldNum" sz="quarter" idx="12"/>
          </p:nvPr>
        </p:nvSpPr>
        <p:spPr/>
        <p:txBody>
          <a:bodyPr/>
          <a:lstStyle/>
          <a:p>
            <a:fld id="{8680CC61-DB77-4485-B460-D8E4038D4204}" type="slidenum">
              <a:rPr lang="fi-FI" smtClean="0"/>
              <a:t>10</a:t>
            </a:fld>
          </a:p>
        </p:txBody>
      </p:sp>
    </p:spTree>
    <p:extLst>
      <p:ext uri="{BB962C8B-B14F-4D97-AF65-F5344CB8AC3E}">
        <p14:creationId xmlns:p14="http://schemas.microsoft.com/office/powerpoint/2010/main" val="316989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70F19C1-F5D8-AF2F-2DE9-AD3ED4E47F52}"/>
              </a:ext>
            </a:extLst>
          </p:cNvPr>
          <p:cNvSpPr>
            <a:spLocks noGrp="1"/>
          </p:cNvSpPr>
          <p:nvPr>
            <p:ph type="title"/>
          </p:nvPr>
        </p:nvSpPr>
        <p:spPr>
          <a:xfrm>
            <a:off x="684000" y="144000"/>
            <a:ext cx="10260000" cy="1224000"/>
          </a:xfrm>
        </p:spPr>
        <p:txBody>
          <a:bodyPr anchor="b">
            <a:normAutofit/>
          </a:bodyPr>
          <a:lstStyle/>
          <a:p>
            <a:r>
              <a:rPr lang="sv-FI" dirty="1"/>
              <a:t>Digital säkerhet – Informationssäkerhet</a:t>
            </a:r>
          </a:p>
        </p:txBody>
      </p:sp>
      <p:sp>
        <p:nvSpPr>
          <p:cNvPr id="2" name="Sisällön paikkamerkki 1">
            <a:extLst>
              <a:ext uri="{FF2B5EF4-FFF2-40B4-BE49-F238E27FC236}">
                <a16:creationId xmlns:a16="http://schemas.microsoft.com/office/drawing/2014/main" id="{87C410CB-196B-9BE2-022C-EC16BEFBF38A}"/>
              </a:ext>
            </a:extLst>
          </p:cNvPr>
          <p:cNvSpPr>
            <a:spLocks noGrp="1"/>
          </p:cNvSpPr>
          <p:nvPr>
            <p:ph idx="1"/>
          </p:nvPr>
        </p:nvSpPr>
        <p:spPr>
          <a:xfrm>
            <a:off x="684000" y="1692000"/>
            <a:ext cx="10260000" cy="4608000"/>
          </a:xfrm>
        </p:spPr>
        <p:txBody>
          <a:bodyPr>
            <a:normAutofit/>
          </a:bodyPr>
          <a:lstStyle/>
          <a:p>
            <a:r>
              <a:rPr lang="sv-FI" dirty="1" b="1"/>
              <a:t>Informationssäkerhet</a:t>
            </a:r>
            <a:r>
              <a:rPr lang="sv-FI" dirty="1"/>
              <a:t> innebär åtgärder för att säkerställa uppgifternas konfidentialitet, integritet och tillgänglighet.</a:t>
            </a:r>
            <a:r>
              <a:rPr lang="sv-FI" dirty="1"/>
              <a:t> </a:t>
            </a:r>
            <a:r>
              <a:rPr lang="sv-FI" dirty="1"/>
              <a:t>Syftet med informationssäkerheten är att säkerställa att endast behöriga aktörer kan få tillgång till den information de behöver, att de inte kan ändras obehörigt och att uppgifterna är tillgängliga när de behövs</a:t>
            </a:r>
          </a:p>
          <a:p>
            <a:r>
              <a:rPr lang="sv-FI" dirty="1"/>
              <a:t>Exempel från organisationens synvinkel:</a:t>
            </a:r>
            <a:r>
              <a:rPr lang="sv-FI" dirty="1"/>
              <a:t> </a:t>
            </a:r>
            <a:r>
              <a:rPr lang="sv-FI" dirty="1"/>
              <a:t>Organisationen ska ge anvisningar om att arbetsuppgifter utförs endast med organisationens utrustning och digitala tjänster som godkänts av organisationen i de utrymmen där hanteringen av uppgifterna i fråga är tillåten.</a:t>
            </a:r>
          </a:p>
          <a:p>
            <a:r>
              <a:rPr lang="sv-FI" dirty="1"/>
              <a:t>Exempel ur individens synvinkel:</a:t>
            </a:r>
            <a:r>
              <a:rPr lang="sv-FI" dirty="1"/>
              <a:t> </a:t>
            </a:r>
            <a:r>
              <a:rPr lang="sv-FI" dirty="1"/>
              <a:t>Var och en kan trygga sina egna uppgifter genom att förvara lösenorden till digitala enheter och tjänster med omsorg samt genom att säkerställa deras kvalitet genom att i stället för lösenord använda en lösenordsfras och utnyttja den multifaktorsautentisering som tjänsterna erbjuder.</a:t>
            </a:r>
          </a:p>
        </p:txBody>
      </p:sp>
      <p:sp>
        <p:nvSpPr>
          <p:cNvPr id="4" name="Päivämäärän paikkamerkki 3">
            <a:extLst>
              <a:ext uri="{FF2B5EF4-FFF2-40B4-BE49-F238E27FC236}">
                <a16:creationId xmlns:a16="http://schemas.microsoft.com/office/drawing/2014/main" id="{6F4DB72C-3E47-6AC7-6020-AD86B2E60D7D}"/>
              </a:ext>
            </a:extLst>
          </p:cNvPr>
          <p:cNvSpPr>
            <a:spLocks noGrp="1"/>
          </p:cNvSpPr>
          <p:nvPr>
            <p:ph type="dt" sz="half" idx="10"/>
          </p:nvPr>
        </p:nvSpPr>
        <p:spPr/>
        <p:txBody>
          <a:bodyPr/>
          <a:lstStyle/>
          <a:p>
            <a:fld id="{A28C0D8D-1437-4485-A168-3FA933123947}" type="datetime1">
              <a:rPr lang="fi-FI" smtClean="0"/>
              <a:t>5.12.2024</a:t>
            </a:fld>
          </a:p>
        </p:txBody>
      </p:sp>
      <p:sp>
        <p:nvSpPr>
          <p:cNvPr id="5" name="Alatunnisteen paikkamerkki 4">
            <a:extLst>
              <a:ext uri="{FF2B5EF4-FFF2-40B4-BE49-F238E27FC236}">
                <a16:creationId xmlns:a16="http://schemas.microsoft.com/office/drawing/2014/main" id="{F1C5D853-BACF-B303-B669-E4DEE56E8F97}"/>
              </a:ext>
            </a:extLst>
          </p:cNvPr>
          <p:cNvSpPr>
            <a:spLocks noGrp="1"/>
          </p:cNvSpPr>
          <p:nvPr>
            <p:ph type="ftr" sz="quarter" idx="11"/>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57C72117-B008-EF94-365F-BE994EBC8250}"/>
              </a:ext>
            </a:extLst>
          </p:cNvPr>
          <p:cNvSpPr>
            <a:spLocks noGrp="1"/>
          </p:cNvSpPr>
          <p:nvPr>
            <p:ph type="sldNum" sz="quarter" idx="12"/>
          </p:nvPr>
        </p:nvSpPr>
        <p:spPr/>
        <p:txBody>
          <a:bodyPr/>
          <a:lstStyle/>
          <a:p>
            <a:fld id="{8680CC61-DB77-4485-B460-D8E4038D4204}" type="slidenum">
              <a:rPr lang="fi-FI" smtClean="0"/>
              <a:t>11</a:t>
            </a:fld>
          </a:p>
        </p:txBody>
      </p:sp>
    </p:spTree>
    <p:extLst>
      <p:ext uri="{BB962C8B-B14F-4D97-AF65-F5344CB8AC3E}">
        <p14:creationId xmlns:p14="http://schemas.microsoft.com/office/powerpoint/2010/main" val="90494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5E80A0E-55C4-6541-13BE-D3364E1E7667}"/>
              </a:ext>
            </a:extLst>
          </p:cNvPr>
          <p:cNvSpPr>
            <a:spLocks noGrp="1"/>
          </p:cNvSpPr>
          <p:nvPr>
            <p:ph type="title"/>
          </p:nvPr>
        </p:nvSpPr>
        <p:spPr>
          <a:xfrm>
            <a:off x="684000" y="144000"/>
            <a:ext cx="10260000" cy="1224000"/>
          </a:xfrm>
        </p:spPr>
        <p:txBody>
          <a:bodyPr anchor="b">
            <a:normAutofit/>
          </a:bodyPr>
          <a:lstStyle/>
          <a:p>
            <a:r>
              <a:rPr lang="sv-FI" dirty="1"/>
              <a:t>Digital säkerhet - Dataskydd</a:t>
            </a:r>
          </a:p>
        </p:txBody>
      </p:sp>
      <p:sp>
        <p:nvSpPr>
          <p:cNvPr id="2" name="Sisällön paikkamerkki 1">
            <a:extLst>
              <a:ext uri="{FF2B5EF4-FFF2-40B4-BE49-F238E27FC236}">
                <a16:creationId xmlns:a16="http://schemas.microsoft.com/office/drawing/2014/main" id="{6DFBD44E-7655-D3EC-05D3-A6215ACEE2BE}"/>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sv-FI" dirty="1" b="1"/>
              <a:t>Dataskydd</a:t>
            </a:r>
            <a:r>
              <a:rPr lang="sv-FI" dirty="1"/>
              <a:t> är en grundläggande rättighet som tryggar att den registrerades rättigheter och friheter tillgodoses vid behandlingen av personuppgifter.</a:t>
            </a:r>
            <a:r>
              <a:rPr lang="sv-FI" dirty="1"/>
              <a:t> </a:t>
            </a:r>
            <a:r>
              <a:rPr lang="sv-FI" dirty="1"/>
              <a:t>Syftet med dataskyddet är att påvisa när och under vilka förutsättningar personuppgifter kan behandlas.</a:t>
            </a:r>
            <a:r>
              <a:rPr lang="sv-FI" dirty="1"/>
              <a:t> </a:t>
            </a:r>
            <a:r>
              <a:rPr lang="sv-FI" dirty="1"/>
              <a:t>Behandlingen av personuppgifter ska alltid grunda sig på lagen.</a:t>
            </a:r>
          </a:p>
          <a:p>
            <a:pPr marL="341630" indent="-341630"/>
            <a:endParaRPr lang="fi-FI" dirty="0">
              <a:cs typeface="Arial" panose="020B0604020202020204"/>
            </a:endParaRPr>
          </a:p>
          <a:p>
            <a:pPr marL="341630" indent="-341630"/>
            <a:r>
              <a:rPr lang="sv-FI" dirty="1"/>
              <a:t>Exempel från organisationens synvinkel:</a:t>
            </a:r>
            <a:r>
              <a:rPr lang="sv-FI" dirty="1"/>
              <a:t> </a:t>
            </a:r>
            <a:r>
              <a:rPr lang="sv-FI" dirty="1"/>
              <a:t>Patientuppgifter ska behandlas omsorgsfullt och på ett säkert sätt så att de inte blir tillgängliga för utomstående.</a:t>
            </a:r>
            <a:r>
              <a:rPr lang="sv-FI" dirty="1"/>
              <a:t> </a:t>
            </a:r>
            <a:r>
              <a:rPr lang="sv-FI" dirty="1"/>
              <a:t>Datasäkerheten spelar en viktig roll i genomförandet av dataskyddet.</a:t>
            </a:r>
          </a:p>
          <a:p>
            <a:pPr marL="341630" indent="-341630"/>
            <a:endParaRPr lang="fi-FI" dirty="0">
              <a:cs typeface="Arial"/>
            </a:endParaRPr>
          </a:p>
          <a:p>
            <a:pPr marL="341630" indent="-341630"/>
            <a:r>
              <a:rPr lang="sv-FI" dirty="1"/>
              <a:t>Exempel ur individens synvinkel:</a:t>
            </a:r>
            <a:r>
              <a:rPr lang="sv-FI" dirty="1"/>
              <a:t> </a:t>
            </a:r>
            <a:r>
              <a:rPr lang="sv-FI" dirty="1"/>
              <a:t>Var och en kan ta hand om sina personuppgifter genom att noggrant överväga vilka uppgifter som anges i de digitala tjänsterna och genom att sträva efter att minimera mängden uppgifter som anges i tjänsterna.</a:t>
            </a:r>
          </a:p>
        </p:txBody>
      </p:sp>
      <p:sp>
        <p:nvSpPr>
          <p:cNvPr id="4" name="Päivämäärän paikkamerkki 3">
            <a:extLst>
              <a:ext uri="{FF2B5EF4-FFF2-40B4-BE49-F238E27FC236}">
                <a16:creationId xmlns:a16="http://schemas.microsoft.com/office/drawing/2014/main" id="{5AFAA4C6-CC58-8597-08DD-78B657F460B1}"/>
              </a:ext>
            </a:extLst>
          </p:cNvPr>
          <p:cNvSpPr>
            <a:spLocks noGrp="1"/>
          </p:cNvSpPr>
          <p:nvPr>
            <p:ph type="dt" sz="half" idx="10"/>
          </p:nvPr>
        </p:nvSpPr>
        <p:spPr/>
        <p:txBody>
          <a:bodyPr/>
          <a:lstStyle/>
          <a:p>
            <a:fld id="{1A336C90-D8B8-408F-83F1-C4CD04E83D63}" type="datetime1">
              <a:rPr lang="fi-FI" smtClean="0"/>
              <a:t>5.12.2024</a:t>
            </a:fld>
          </a:p>
        </p:txBody>
      </p:sp>
      <p:sp>
        <p:nvSpPr>
          <p:cNvPr id="5" name="Alatunnisteen paikkamerkki 4">
            <a:extLst>
              <a:ext uri="{FF2B5EF4-FFF2-40B4-BE49-F238E27FC236}">
                <a16:creationId xmlns:a16="http://schemas.microsoft.com/office/drawing/2014/main" id="{B883A134-B6AA-9AA0-32D7-EDC92EE0720E}"/>
              </a:ext>
            </a:extLst>
          </p:cNvPr>
          <p:cNvSpPr>
            <a:spLocks noGrp="1"/>
          </p:cNvSpPr>
          <p:nvPr>
            <p:ph type="ftr" sz="quarter" idx="11"/>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FB71BE17-1F00-60F2-9223-B7B4675C9F70}"/>
              </a:ext>
            </a:extLst>
          </p:cNvPr>
          <p:cNvSpPr>
            <a:spLocks noGrp="1"/>
          </p:cNvSpPr>
          <p:nvPr>
            <p:ph type="sldNum" sz="quarter" idx="12"/>
          </p:nvPr>
        </p:nvSpPr>
        <p:spPr/>
        <p:txBody>
          <a:bodyPr/>
          <a:lstStyle/>
          <a:p>
            <a:fld id="{8680CC61-DB77-4485-B460-D8E4038D4204}" type="slidenum">
              <a:rPr lang="fi-FI" smtClean="0"/>
              <a:t>12</a:t>
            </a:fld>
          </a:p>
        </p:txBody>
      </p:sp>
    </p:spTree>
    <p:extLst>
      <p:ext uri="{BB962C8B-B14F-4D97-AF65-F5344CB8AC3E}">
        <p14:creationId xmlns:p14="http://schemas.microsoft.com/office/powerpoint/2010/main" val="112426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DCD96D-44F0-AAA5-334D-D2B70BB26FAF}"/>
              </a:ext>
            </a:extLst>
          </p:cNvPr>
          <p:cNvSpPr>
            <a:spLocks noGrp="1"/>
          </p:cNvSpPr>
          <p:nvPr>
            <p:ph idx="1"/>
          </p:nvPr>
        </p:nvSpPr>
        <p:spPr/>
        <p:txBody>
          <a:bodyPr/>
          <a:lstStyle/>
          <a:p>
            <a:pPr algn="l"/>
            <a:r>
              <a:rPr lang="sv-FI" dirty="1" b="0" i="0">
                <a:solidFill>
                  <a:srgbClr val="111111"/>
                </a:solidFill>
              </a:rPr>
              <a:t>Organisationskultur är en helhet som består av ett företags eller en annan organisations interna värderingar, beteendenormer, verksamhetssätt och andra motsvarande faktorer.</a:t>
            </a:r>
            <a:r>
              <a:rPr lang="sv-FI" dirty="1" b="0" i="0">
                <a:solidFill>
                  <a:srgbClr val="111111"/>
                </a:solidFill>
              </a:rPr>
              <a:t> </a:t>
            </a:r>
            <a:r>
              <a:rPr lang="sv-FI" dirty="1" b="0" i="0">
                <a:solidFill>
                  <a:srgbClr val="111111"/>
                </a:solidFill>
              </a:rPr>
              <a:t>Den beskriver hur man brukar agera i arbetsgemenskapen och hur människor interagerar med varandra.</a:t>
            </a:r>
            <a:r>
              <a:rPr lang="sv-FI" dirty="1" b="0" i="0">
                <a:solidFill>
                  <a:srgbClr val="111111"/>
                </a:solidFill>
              </a:rPr>
              <a:t> </a:t>
            </a:r>
            <a:r>
              <a:rPr lang="sv-FI" dirty="1" b="0" i="0">
                <a:solidFill>
                  <a:srgbClr val="111111"/>
                </a:solidFill>
                <a:hlinkClick r:id="rId2"/>
              </a:rPr>
              <a:t>Organisationskulturen formas ofta med tiden och den byggs upp med hjälp av strategiarbetet i företagets ledning och människorna på arbetsplatsen</a:t>
            </a:r>
            <a:r>
              <a:rPr lang="sv-FI" dirty="1" baseline="30000" b="0" i="0">
                <a:solidFill>
                  <a:srgbClr val="111111"/>
                </a:solidFill>
                <a:hlinkClick r:id="rId2"/>
              </a:rPr>
              <a:t>1</a:t>
            </a:r>
            <a:r>
              <a:rPr lang="sv-FI" dirty="1" baseline="30000" b="0" i="0">
                <a:solidFill>
                  <a:srgbClr val="111111"/>
                </a:solidFill>
                <a:hlinkClick r:id="rId3"/>
              </a:rPr>
              <a:t>2</a:t>
            </a:r>
            <a:r>
              <a:rPr lang="sv-FI" dirty="1" b="0" i="0">
                <a:solidFill>
                  <a:srgbClr val="111111"/>
                </a:solidFill>
                <a:hlinkClick r:id="rId2"/>
              </a:rPr>
              <a:t>.</a:t>
            </a:r>
            <a:r>
              <a:rPr lang="sv-FI" dirty="1" b="0" i="0">
                <a:solidFill>
                  <a:srgbClr val="111111"/>
                </a:solidFill>
              </a:rPr>
              <a:t> </a:t>
            </a:r>
            <a:r>
              <a:rPr lang="sv-FI" dirty="1" b="0" i="0">
                <a:solidFill>
                  <a:srgbClr val="111111"/>
                </a:solidFill>
                <a:hlinkClick r:id="rId2"/>
              </a:rPr>
              <a:t>Organisationskulturen kan till exempel omfatta företagets verksamhetsmodeller, ledningspraxis, seder och vanor, värdegrund och organisationens berättelse</a:t>
            </a:r>
            <a:r>
              <a:rPr lang="sv-FI" dirty="1" baseline="30000" b="0" i="0">
                <a:solidFill>
                  <a:srgbClr val="111111"/>
                </a:solidFill>
                <a:hlinkClick r:id="rId2"/>
              </a:rPr>
              <a:t>1</a:t>
            </a:r>
            <a:r>
              <a:rPr lang="sv-FI" dirty="1" b="0" i="0">
                <a:solidFill>
                  <a:srgbClr val="111111"/>
                </a:solidFill>
                <a:hlinkClick r:id="rId2"/>
              </a:rPr>
              <a:t>.</a:t>
            </a:r>
          </a:p>
          <a:p>
            <a:pPr algn="l"/>
            <a:r>
              <a:rPr lang="sv-FI" dirty="1" b="0" i="0">
                <a:solidFill>
                  <a:srgbClr val="111111"/>
                </a:solidFill>
                <a:hlinkClick r:id="rId2"/>
              </a:rPr>
              <a:t>En god organisationskultur kan främja framgång och bättre resultat eftersom den skapar en effektiv och innovativ atmosfär där allas åsikter är viktiga och man funderar på saker tillsammans</a:t>
            </a:r>
            <a:r>
              <a:rPr lang="sv-FI" dirty="1" baseline="30000" b="0" i="0">
                <a:solidFill>
                  <a:srgbClr val="111111"/>
                </a:solidFill>
                <a:hlinkClick r:id="rId2"/>
              </a:rPr>
              <a:t>1</a:t>
            </a:r>
            <a:r>
              <a:rPr lang="sv-FI" dirty="1" b="0" i="0">
                <a:solidFill>
                  <a:srgbClr val="111111"/>
                </a:solidFill>
                <a:hlinkClick r:id="rId2"/>
              </a:rPr>
              <a:t>.</a:t>
            </a:r>
            <a:r>
              <a:rPr lang="sv-FI" dirty="1" b="0" i="0">
                <a:solidFill>
                  <a:srgbClr val="111111"/>
                </a:solidFill>
              </a:rPr>
              <a:t> </a:t>
            </a:r>
            <a:r>
              <a:rPr lang="sv-FI" dirty="1" b="0" i="0">
                <a:solidFill>
                  <a:srgbClr val="111111"/>
                </a:solidFill>
                <a:hlinkClick r:id="rId2"/>
              </a:rPr>
              <a:t>Utvecklingen av organisationskulturen kräver kontinuerligt arbete och engagemang i företagets värderingar och strategi.</a:t>
            </a:r>
          </a:p>
          <a:p>
            <a:pPr lvl="1"/>
            <a:r>
              <a:rPr lang="sv-FI" dirty="1"/>
              <a:t>Detta är en text som producerats med AI Microsoft Copilot.</a:t>
            </a:r>
          </a:p>
        </p:txBody>
      </p:sp>
      <p:sp>
        <p:nvSpPr>
          <p:cNvPr id="3" name="Päivämäärän paikkamerkki 2">
            <a:extLst>
              <a:ext uri="{FF2B5EF4-FFF2-40B4-BE49-F238E27FC236}">
                <a16:creationId xmlns:a16="http://schemas.microsoft.com/office/drawing/2014/main" id="{6BD73F4C-6C3E-E117-0A6B-60AF605E90B6}"/>
              </a:ext>
            </a:extLst>
          </p:cNvPr>
          <p:cNvSpPr>
            <a:spLocks noGrp="1"/>
          </p:cNvSpPr>
          <p:nvPr>
            <p:ph type="dt" sz="half" idx="10"/>
          </p:nvPr>
        </p:nvSpPr>
        <p:spPr/>
        <p:txBody>
          <a:bodyPr/>
          <a:lstStyle/>
          <a:p>
            <a:fld id="{6949441F-F9C4-4D6C-BC23-7FF094CA0D8A}" type="datetime1">
              <a:rPr lang="fi-FI" smtClean="0"/>
              <a:t>5.12.2024</a:t>
            </a:fld>
          </a:p>
        </p:txBody>
      </p:sp>
      <p:sp>
        <p:nvSpPr>
          <p:cNvPr id="4" name="Alatunnisteen paikkamerkki 3">
            <a:extLst>
              <a:ext uri="{FF2B5EF4-FFF2-40B4-BE49-F238E27FC236}">
                <a16:creationId xmlns:a16="http://schemas.microsoft.com/office/drawing/2014/main" id="{F8AA914A-0F64-6951-1B05-EF5B3ADFAE2A}"/>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FB2407C7-8F49-BBDB-8F21-54264C67A07F}"/>
              </a:ext>
            </a:extLst>
          </p:cNvPr>
          <p:cNvSpPr>
            <a:spLocks noGrp="1"/>
          </p:cNvSpPr>
          <p:nvPr>
            <p:ph type="sldNum" sz="quarter" idx="12"/>
          </p:nvPr>
        </p:nvSpPr>
        <p:spPr/>
        <p:txBody>
          <a:bodyPr/>
          <a:lstStyle/>
          <a:p>
            <a:fld id="{8680CC61-DB77-4485-B460-D8E4038D4204}" type="slidenum">
              <a:rPr lang="fi-FI" smtClean="0"/>
              <a:t>13</a:t>
            </a:fld>
          </a:p>
        </p:txBody>
      </p:sp>
      <p:sp>
        <p:nvSpPr>
          <p:cNvPr id="6" name="Otsikko 5">
            <a:extLst>
              <a:ext uri="{FF2B5EF4-FFF2-40B4-BE49-F238E27FC236}">
                <a16:creationId xmlns:a16="http://schemas.microsoft.com/office/drawing/2014/main" id="{2CCE46A7-2FD7-96B1-09BF-F6736EA7C7E0}"/>
              </a:ext>
            </a:extLst>
          </p:cNvPr>
          <p:cNvSpPr>
            <a:spLocks noGrp="1"/>
          </p:cNvSpPr>
          <p:nvPr>
            <p:ph type="title"/>
          </p:nvPr>
        </p:nvSpPr>
        <p:spPr/>
        <p:txBody>
          <a:bodyPr/>
          <a:lstStyle/>
          <a:p>
            <a:r>
              <a:rPr lang="sv-FI" dirty="1"/>
              <a:t>1.3 Organisationskultur</a:t>
            </a:r>
          </a:p>
        </p:txBody>
      </p:sp>
    </p:spTree>
    <p:extLst>
      <p:ext uri="{BB962C8B-B14F-4D97-AF65-F5344CB8AC3E}">
        <p14:creationId xmlns:p14="http://schemas.microsoft.com/office/powerpoint/2010/main" val="211521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2894B6-C63B-BFF8-9107-2222DA15DD0C}"/>
              </a:ext>
            </a:extLst>
          </p:cNvPr>
          <p:cNvSpPr>
            <a:spLocks noGrp="1"/>
          </p:cNvSpPr>
          <p:nvPr>
            <p:ph idx="1"/>
          </p:nvPr>
        </p:nvSpPr>
        <p:spPr/>
        <p:txBody>
          <a:bodyPr vert="horz" lIns="91440" tIns="45720" rIns="91440" bIns="45720" rtlCol="0" anchor="t">
            <a:normAutofit fontScale="92500" lnSpcReduction="20000"/>
          </a:bodyPr>
          <a:lstStyle/>
          <a:p>
            <a:pPr marL="341630" indent="-341630"/>
            <a:r>
              <a:rPr lang="sv-FI" dirty="1"/>
              <a:t>Digital säkerhetskultur är en del av en organisationskultur som, för att förenkla det, berättar hur den digitala säkerheten genomförs i organisationen.</a:t>
            </a:r>
            <a:r>
              <a:rPr lang="sv-FI" dirty="1"/>
              <a:t> </a:t>
            </a:r>
          </a:p>
          <a:p>
            <a:pPr marL="341630" indent="-341630"/>
            <a:r>
              <a:rPr lang="sv-FI" dirty="1"/>
              <a:t>Verksamhetssätten kan också vara oskrivna och de kan överföras från en arbetstagare till en annan.</a:t>
            </a:r>
          </a:p>
          <a:p>
            <a:pPr marL="341630" indent="-341630"/>
            <a:r>
              <a:rPr lang="sv-FI" dirty="1"/>
              <a:t>En god digital säkerhetskultur syns till exempel genom att man ger tillstånd att kommunicera och uppmuntrar till att erkänna om man har gjort ett fel.</a:t>
            </a:r>
            <a:r>
              <a:rPr lang="sv-FI" dirty="1"/>
              <a:t> </a:t>
            </a:r>
            <a:r>
              <a:rPr lang="sv-FI" dirty="1"/>
              <a:t>Man kommer ihåg att tacka för att felet anmäldes.</a:t>
            </a:r>
          </a:p>
          <a:p>
            <a:pPr marL="341630" indent="-341630"/>
            <a:r>
              <a:rPr lang="sv-FI" dirty="1"/>
              <a:t>Den digitala säkerhetskulturen kan till en början utvecklas till exempel genom att hantera risker och utifrån dem utarbeta informationssäkerhets- och dataskyddspolicyer, utifrån vilka anvisningar och utbildningar utarbetas.</a:t>
            </a:r>
            <a:r>
              <a:rPr lang="sv-FI" dirty="1"/>
              <a:t> </a:t>
            </a:r>
            <a:r>
              <a:rPr lang="sv-FI" dirty="1"/>
              <a:t>Informationssäkerhetspolicyn ingår i organisationens system för hantering av informationssäkerheten, där åtminstone ansvarsområden, informationssäkerhetsmål, -principer och -uppföljning beskrivs.</a:t>
            </a:r>
            <a:r>
              <a:rPr lang="sv-FI" dirty="1"/>
              <a:t> </a:t>
            </a:r>
            <a:r>
              <a:rPr lang="sv-FI" dirty="1"/>
              <a:t>Den ska godkännas av organisationens ledning.</a:t>
            </a:r>
          </a:p>
          <a:p>
            <a:pPr marL="341630" indent="-341630"/>
            <a:r>
              <a:rPr lang="sv-FI" dirty="1"/>
              <a:t>Den digitala säkerhetskulturen blomstrar och utvecklas när hela organisationen engagerar sig i verksamheten.</a:t>
            </a:r>
            <a:r>
              <a:rPr lang="sv-FI" dirty="1"/>
              <a:t> </a:t>
            </a:r>
            <a:r>
              <a:rPr lang="sv-FI" dirty="1"/>
              <a:t>Organisationen ska se till att anvisningarna för digital säkerhet är väl motiverade och alltså också reder ut varför detta ska göras samtidigt som det stöder det dagliga arbetet. Då blir det lättare för de anställda att följa anvisningarna.</a:t>
            </a:r>
          </a:p>
          <a:p>
            <a:pPr marL="341630" indent="-341630"/>
            <a:endParaRPr lang="fi-FI" dirty="0"/>
          </a:p>
        </p:txBody>
      </p:sp>
      <p:sp>
        <p:nvSpPr>
          <p:cNvPr id="3" name="Päivämäärän paikkamerkki 2">
            <a:extLst>
              <a:ext uri="{FF2B5EF4-FFF2-40B4-BE49-F238E27FC236}">
                <a16:creationId xmlns:a16="http://schemas.microsoft.com/office/drawing/2014/main" id="{4265F0FE-840D-8013-FD30-A48807A26717}"/>
              </a:ext>
            </a:extLst>
          </p:cNvPr>
          <p:cNvSpPr>
            <a:spLocks noGrp="1"/>
          </p:cNvSpPr>
          <p:nvPr>
            <p:ph type="dt" sz="half" idx="10"/>
          </p:nvPr>
        </p:nvSpPr>
        <p:spPr/>
        <p:txBody>
          <a:bodyPr/>
          <a:lstStyle/>
          <a:p>
            <a:fld id="{FA6BA8B5-E378-4C74-8BA5-4B317DEEBF5C}" type="datetime1">
              <a:rPr lang="fi-FI" smtClean="0"/>
              <a:t>5.12.2024</a:t>
            </a:fld>
          </a:p>
        </p:txBody>
      </p:sp>
      <p:sp>
        <p:nvSpPr>
          <p:cNvPr id="4" name="Alatunnisteen paikkamerkki 3">
            <a:extLst>
              <a:ext uri="{FF2B5EF4-FFF2-40B4-BE49-F238E27FC236}">
                <a16:creationId xmlns:a16="http://schemas.microsoft.com/office/drawing/2014/main" id="{93826647-BA05-538C-F4B5-56810E961F5A}"/>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5C3A9DB6-CFF0-4584-035B-174BD415DED0}"/>
              </a:ext>
            </a:extLst>
          </p:cNvPr>
          <p:cNvSpPr>
            <a:spLocks noGrp="1"/>
          </p:cNvSpPr>
          <p:nvPr>
            <p:ph type="sldNum" sz="quarter" idx="12"/>
          </p:nvPr>
        </p:nvSpPr>
        <p:spPr/>
        <p:txBody>
          <a:bodyPr/>
          <a:lstStyle/>
          <a:p>
            <a:fld id="{8680CC61-DB77-4485-B460-D8E4038D4204}" type="slidenum">
              <a:rPr lang="fi-FI" smtClean="0"/>
              <a:t>14</a:t>
            </a:fld>
          </a:p>
        </p:txBody>
      </p:sp>
      <p:sp>
        <p:nvSpPr>
          <p:cNvPr id="6" name="Otsikko 5">
            <a:extLst>
              <a:ext uri="{FF2B5EF4-FFF2-40B4-BE49-F238E27FC236}">
                <a16:creationId xmlns:a16="http://schemas.microsoft.com/office/drawing/2014/main" id="{5C3B4FF5-0C41-202D-F4E4-2D820253F635}"/>
              </a:ext>
            </a:extLst>
          </p:cNvPr>
          <p:cNvSpPr>
            <a:spLocks noGrp="1"/>
          </p:cNvSpPr>
          <p:nvPr>
            <p:ph type="title"/>
          </p:nvPr>
        </p:nvSpPr>
        <p:spPr/>
        <p:txBody>
          <a:bodyPr/>
          <a:lstStyle/>
          <a:p>
            <a:r>
              <a:rPr lang="sv-FI" dirty="1"/>
              <a:t>1.3 Digital säkerhetskultur</a:t>
            </a:r>
          </a:p>
        </p:txBody>
      </p:sp>
    </p:spTree>
    <p:extLst>
      <p:ext uri="{BB962C8B-B14F-4D97-AF65-F5344CB8AC3E}">
        <p14:creationId xmlns:p14="http://schemas.microsoft.com/office/powerpoint/2010/main" val="34361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2898DF4-9986-D177-181C-DEC69CB5E866}"/>
              </a:ext>
            </a:extLst>
          </p:cNvPr>
          <p:cNvSpPr>
            <a:spLocks noGrp="1"/>
          </p:cNvSpPr>
          <p:nvPr>
            <p:ph idx="1"/>
          </p:nvPr>
        </p:nvSpPr>
        <p:spPr/>
        <p:txBody>
          <a:bodyPr vert="horz" lIns="91440" tIns="45720" rIns="91440" bIns="45720" rtlCol="0" anchor="t">
            <a:normAutofit/>
          </a:bodyPr>
          <a:lstStyle/>
          <a:p>
            <a:pPr marL="341630" indent="-341630"/>
            <a:r>
              <a:rPr lang="sv-FI" dirty="1"/>
              <a:t>För att utveckla kompetensen inom digital säkerhet är ledningens förebild, engagemang och stöd viktigt för att organisationen ska få tillräckligt med resurser för att utveckla anvisningar och utbildningar och för att personalen ska få tid att studera dem.</a:t>
            </a:r>
            <a:r>
              <a:rPr lang="sv-FI" dirty="1"/>
              <a:t> </a:t>
            </a:r>
          </a:p>
          <a:p>
            <a:pPr marL="341630" indent="-341630"/>
            <a:r>
              <a:rPr lang="sv-FI" dirty="1"/>
              <a:t>Ledningen ska föregå med gott exempel när det gäller att följa regler och anvisningar.</a:t>
            </a:r>
          </a:p>
          <a:p>
            <a:pPr marL="341630" indent="-341630"/>
            <a:r>
              <a:rPr lang="sv-FI" dirty="1"/>
              <a:t>Det lönar sig att med stöd av ledningen fördela ansvaret för utvecklingen av kompetensen inom digital säkerhet till gruppen.</a:t>
            </a: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B22C99C8-085D-DD14-9D21-67B7A413C1E1}"/>
              </a:ext>
            </a:extLst>
          </p:cNvPr>
          <p:cNvSpPr>
            <a:spLocks noGrp="1"/>
          </p:cNvSpPr>
          <p:nvPr>
            <p:ph type="dt" sz="half" idx="10"/>
          </p:nvPr>
        </p:nvSpPr>
        <p:spPr/>
        <p:txBody>
          <a:bodyPr/>
          <a:lstStyle/>
          <a:p>
            <a:fld id="{7E02AA64-78AC-48AB-B225-6EB7FF073759}" type="datetime1">
              <a:rPr lang="fi-FI" smtClean="0"/>
              <a:t>5.12.2024</a:t>
            </a:fld>
          </a:p>
        </p:txBody>
      </p:sp>
      <p:sp>
        <p:nvSpPr>
          <p:cNvPr id="4" name="Alatunnisteen paikkamerkki 3">
            <a:extLst>
              <a:ext uri="{FF2B5EF4-FFF2-40B4-BE49-F238E27FC236}">
                <a16:creationId xmlns:a16="http://schemas.microsoft.com/office/drawing/2014/main" id="{0D445829-2AE9-EE31-0629-BE6AF807845E}"/>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1FD09486-3FAA-775F-C05F-BE6254A06562}"/>
              </a:ext>
            </a:extLst>
          </p:cNvPr>
          <p:cNvSpPr>
            <a:spLocks noGrp="1"/>
          </p:cNvSpPr>
          <p:nvPr>
            <p:ph type="sldNum" sz="quarter" idx="12"/>
          </p:nvPr>
        </p:nvSpPr>
        <p:spPr/>
        <p:txBody>
          <a:bodyPr/>
          <a:lstStyle/>
          <a:p>
            <a:fld id="{8680CC61-DB77-4485-B460-D8E4038D4204}" type="slidenum">
              <a:rPr lang="fi-FI" smtClean="0"/>
              <a:t>15</a:t>
            </a:fld>
          </a:p>
        </p:txBody>
      </p:sp>
      <p:sp>
        <p:nvSpPr>
          <p:cNvPr id="6" name="Otsikko 5">
            <a:extLst>
              <a:ext uri="{FF2B5EF4-FFF2-40B4-BE49-F238E27FC236}">
                <a16:creationId xmlns:a16="http://schemas.microsoft.com/office/drawing/2014/main" id="{4E6C5355-0F3B-1810-8C10-EE586898EE25}"/>
              </a:ext>
            </a:extLst>
          </p:cNvPr>
          <p:cNvSpPr>
            <a:spLocks noGrp="1"/>
          </p:cNvSpPr>
          <p:nvPr>
            <p:ph type="title"/>
          </p:nvPr>
        </p:nvSpPr>
        <p:spPr/>
        <p:txBody>
          <a:bodyPr>
            <a:normAutofit/>
          </a:bodyPr>
          <a:lstStyle/>
          <a:p>
            <a:r>
              <a:rPr lang="sv-FI" dirty="1"/>
              <a:t>2 Färdplan för utveckling av kultur</a:t>
            </a:r>
          </a:p>
        </p:txBody>
      </p:sp>
    </p:spTree>
    <p:extLst>
      <p:ext uri="{BB962C8B-B14F-4D97-AF65-F5344CB8AC3E}">
        <p14:creationId xmlns:p14="http://schemas.microsoft.com/office/powerpoint/2010/main" val="240358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E538F7-B160-EC7B-E8F0-25D647A0D3E5}"/>
              </a:ext>
            </a:extLst>
          </p:cNvPr>
          <p:cNvSpPr>
            <a:spLocks noGrp="1"/>
          </p:cNvSpPr>
          <p:nvPr>
            <p:ph idx="1"/>
          </p:nvPr>
        </p:nvSpPr>
        <p:spPr/>
        <p:txBody>
          <a:bodyPr/>
          <a:lstStyle/>
          <a:p>
            <a:pPr marL="341630" indent="-341630"/>
            <a:r>
              <a:rPr lang="sv-FI" dirty="1"/>
              <a:t>Det är klokt att börja utveckla kompetensen inom digital säkerhet från grunden.</a:t>
            </a:r>
            <a:r>
              <a:rPr lang="sv-FI" dirty="1"/>
              <a:t> </a:t>
            </a:r>
            <a:r>
              <a:rPr lang="sv-FI" dirty="1"/>
              <a:t>Till en början ska man identifiera organisationens kritiska objekt samt de hot och risker som riktas mot dem.</a:t>
            </a:r>
            <a:r>
              <a:rPr lang="sv-FI" dirty="1"/>
              <a:t> </a:t>
            </a:r>
            <a:r>
              <a:rPr lang="sv-FI" dirty="1"/>
              <a:t>Utifrån utvärderingen utarbetas informationssäkerhetspolicyer som leder till anvisningar och utbildningar.</a:t>
            </a:r>
          </a:p>
          <a:p>
            <a:pPr marL="341630" indent="-341630"/>
            <a:r>
              <a:rPr lang="sv-FI" dirty="1"/>
              <a:t>Identifiera utvecklingsobjekt och prioritera!</a:t>
            </a:r>
          </a:p>
          <a:p>
            <a:pPr marL="341630" indent="-341630"/>
            <a:r>
              <a:rPr lang="sv-FI" dirty="1"/>
              <a:t>Följande Roadmap-modell kan användas som stöd för utvecklingen.</a:t>
            </a:r>
          </a:p>
          <a:p>
            <a:endParaRPr lang="fi-FI" dirty="0"/>
          </a:p>
        </p:txBody>
      </p:sp>
      <p:sp>
        <p:nvSpPr>
          <p:cNvPr id="3" name="Päivämäärän paikkamerkki 2">
            <a:extLst>
              <a:ext uri="{FF2B5EF4-FFF2-40B4-BE49-F238E27FC236}">
                <a16:creationId xmlns:a16="http://schemas.microsoft.com/office/drawing/2014/main" id="{F0D4C929-7343-2493-5A43-84CC2D4CF30F}"/>
              </a:ext>
            </a:extLst>
          </p:cNvPr>
          <p:cNvSpPr>
            <a:spLocks noGrp="1"/>
          </p:cNvSpPr>
          <p:nvPr>
            <p:ph type="dt" sz="half" idx="10"/>
          </p:nvPr>
        </p:nvSpPr>
        <p:spPr/>
        <p:txBody>
          <a:bodyPr/>
          <a:lstStyle/>
          <a:p>
            <a:fld id="{95D78F0E-CEAC-4BD8-81CA-B69A191607F7}" type="datetime1">
              <a:rPr lang="fi-FI" smtClean="0"/>
              <a:t>5.12.2024</a:t>
            </a:fld>
          </a:p>
        </p:txBody>
      </p:sp>
      <p:sp>
        <p:nvSpPr>
          <p:cNvPr id="4" name="Alatunnisteen paikkamerkki 3">
            <a:extLst>
              <a:ext uri="{FF2B5EF4-FFF2-40B4-BE49-F238E27FC236}">
                <a16:creationId xmlns:a16="http://schemas.microsoft.com/office/drawing/2014/main" id="{E31A6C5D-6CB2-4850-4ACF-C35A996F22B8}"/>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38FD9735-F063-C4B7-83AB-7CF3CAA4E804}"/>
              </a:ext>
            </a:extLst>
          </p:cNvPr>
          <p:cNvSpPr>
            <a:spLocks noGrp="1"/>
          </p:cNvSpPr>
          <p:nvPr>
            <p:ph type="sldNum" sz="quarter" idx="12"/>
          </p:nvPr>
        </p:nvSpPr>
        <p:spPr/>
        <p:txBody>
          <a:bodyPr/>
          <a:lstStyle/>
          <a:p>
            <a:fld id="{8680CC61-DB77-4485-B460-D8E4038D4204}" type="slidenum">
              <a:rPr lang="fi-FI" smtClean="0"/>
              <a:t>16</a:t>
            </a:fld>
          </a:p>
        </p:txBody>
      </p:sp>
      <p:sp>
        <p:nvSpPr>
          <p:cNvPr id="6" name="Otsikko 5">
            <a:extLst>
              <a:ext uri="{FF2B5EF4-FFF2-40B4-BE49-F238E27FC236}">
                <a16:creationId xmlns:a16="http://schemas.microsoft.com/office/drawing/2014/main" id="{AD669D6D-F20C-1C14-FDB4-57A06D6C40F2}"/>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68062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A2C30334-3F9A-C2C8-8F02-E7232F5F8F38}"/>
              </a:ext>
            </a:extLst>
          </p:cNvPr>
          <p:cNvSpPr>
            <a:spLocks noGrp="1"/>
          </p:cNvSpPr>
          <p:nvPr>
            <p:ph type="sldNum" sz="quarter" idx="14"/>
          </p:nvPr>
        </p:nvSpPr>
        <p:spPr/>
        <p:txBody>
          <a:bodyPr/>
          <a:lstStyle/>
          <a:p>
            <a:fld id="{8680CC61-DB77-4485-B460-D8E4038D4204}" type="slidenum">
              <a:rPr lang="fi-FI" smtClean="0"/>
              <a:t>17</a:t>
            </a:fld>
          </a:p>
        </p:txBody>
      </p:sp>
      <p:pic>
        <p:nvPicPr>
          <p:cNvPr id="13" name="Kuva 12" descr="Kuva, joka sisältää kohteen teksti, kuvakaappaus&#10;&#10;Kuvaus luotu automaattisesti">
            <a:extLst>
              <a:ext uri="{FF2B5EF4-FFF2-40B4-BE49-F238E27FC236}">
                <a16:creationId xmlns:a16="http://schemas.microsoft.com/office/drawing/2014/main" id="{800812DC-D36D-044B-CF04-6779DAFF6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8"/>
            <a:ext cx="12192000" cy="6096000"/>
          </a:xfrm>
          <a:prstGeom prst="rect">
            <a:avLst/>
          </a:prstGeom>
        </p:spPr>
      </p:pic>
      <p:sp>
        <p:nvSpPr>
          <p:cNvPr id="14" name="Suorakulmio 13">
            <a:extLst>
              <a:ext uri="{FF2B5EF4-FFF2-40B4-BE49-F238E27FC236}">
                <a16:creationId xmlns:a16="http://schemas.microsoft.com/office/drawing/2014/main" id="{50531109-F510-D3B5-481D-A76621234C86}"/>
              </a:ext>
              <a:ext uri="{C183D7F6-B498-43B3-948B-1728B52AA6E4}">
                <adec:decorative xmlns:adec="http://schemas.microsoft.com/office/drawing/2017/decorative" val="1"/>
              </a:ext>
            </a:extLst>
          </p:cNvPr>
          <p:cNvSpPr/>
          <p:nvPr/>
        </p:nvSpPr>
        <p:spPr>
          <a:xfrm>
            <a:off x="11352584" y="6269878"/>
            <a:ext cx="720080" cy="4142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sp>
        <p:nvSpPr>
          <p:cNvPr id="2" name="Päivämäärän paikkamerkki 1">
            <a:extLst>
              <a:ext uri="{FF2B5EF4-FFF2-40B4-BE49-F238E27FC236}">
                <a16:creationId xmlns:a16="http://schemas.microsoft.com/office/drawing/2014/main" id="{45ED794D-72A2-E57B-4DEF-BAFE8C35BD31}"/>
              </a:ext>
            </a:extLst>
          </p:cNvPr>
          <p:cNvSpPr>
            <a:spLocks noGrp="1"/>
          </p:cNvSpPr>
          <p:nvPr>
            <p:ph type="dt" sz="half" idx="12"/>
          </p:nvPr>
        </p:nvSpPr>
        <p:spPr>
          <a:xfrm>
            <a:off x="684000" y="6555740"/>
            <a:ext cx="1512000" cy="216000"/>
          </a:xfrm>
        </p:spPr>
        <p:txBody>
          <a:bodyPr/>
          <a:lstStyle/>
          <a:p>
            <a:fld id="{62E1E650-348D-4B6F-BBA6-597ADCB269D6}" type="datetime1">
              <a:rPr lang="fi-FI" smtClean="0"/>
              <a:t>5.12.2024</a:t>
            </a:fld>
          </a:p>
        </p:txBody>
      </p:sp>
      <p:sp>
        <p:nvSpPr>
          <p:cNvPr id="3" name="Alatunnisteen paikkamerkki 2">
            <a:extLst>
              <a:ext uri="{FF2B5EF4-FFF2-40B4-BE49-F238E27FC236}">
                <a16:creationId xmlns:a16="http://schemas.microsoft.com/office/drawing/2014/main" id="{6B39E9ED-CC0E-7478-BB41-3E5B24FDCCED}"/>
              </a:ext>
            </a:extLst>
          </p:cNvPr>
          <p:cNvSpPr>
            <a:spLocks noGrp="1"/>
          </p:cNvSpPr>
          <p:nvPr>
            <p:ph type="ftr" sz="quarter" idx="13"/>
          </p:nvPr>
        </p:nvSpPr>
        <p:spPr/>
        <p:txBody>
          <a:bodyPr/>
          <a:lstStyle/>
          <a:p>
            <a:r>
              <a:rPr lang="sv-FI" dirty="1"/>
              <a:t>VAHTI god praxis, stödmaterial</a:t>
            </a:r>
          </a:p>
        </p:txBody>
      </p:sp>
    </p:spTree>
    <p:extLst>
      <p:ext uri="{BB962C8B-B14F-4D97-AF65-F5344CB8AC3E}">
        <p14:creationId xmlns:p14="http://schemas.microsoft.com/office/powerpoint/2010/main" val="45924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sv-FI" dirty="1"/>
              <a:t>Hurdan är organisationskulturen för närvarande?</a:t>
            </a:r>
          </a:p>
          <a:p>
            <a:pPr marL="341630" indent="-341630"/>
            <a:r>
              <a:rPr lang="sv-FI" dirty="1"/>
              <a:t>Har organisationen identifierat de objekt i anslutning till sin verksamhet som ska skyddas och identifierat riskerna i anslutning till dem?</a:t>
            </a:r>
          </a:p>
          <a:p>
            <a:pPr marL="341630" indent="-341630"/>
            <a:r>
              <a:rPr lang="sv-FI" dirty="1"/>
              <a:t>Har organisationen utarbetat en informationssäkerhetspolicy?</a:t>
            </a:r>
          </a:p>
          <a:p>
            <a:pPr marL="341630" indent="-341630"/>
            <a:r>
              <a:rPr lang="sv-FI" dirty="1"/>
              <a:t>Har organisationen utarbetat anvisningar om digital säkerhet utifrån informationssäkerhetspolicyn och dataskyddspolicyn?</a:t>
            </a:r>
          </a:p>
          <a:p>
            <a:pPr marL="341630" indent="-341630"/>
            <a:r>
              <a:rPr lang="sv-FI" dirty="1"/>
              <a:t>Vilka är svagheterna och styrkorna med tanke på organisationens kompetens inom digital säkerhet?</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0B37B7FD-DD4F-403F-A5C6-23DBC1688102}" type="datetime1">
              <a:rPr lang="fi-FI" smtClean="0"/>
              <a:t>5.12.2024</a:t>
            </a:fld>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18</a:t>
            </a:fld>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sv-FI" dirty="1"/>
              <a:t>2.1 Kartläggning av nuläget för den digitala säkerhetskulturen</a:t>
            </a:r>
          </a:p>
        </p:txBody>
      </p:sp>
    </p:spTree>
    <p:extLst>
      <p:ext uri="{BB962C8B-B14F-4D97-AF65-F5344CB8AC3E}">
        <p14:creationId xmlns:p14="http://schemas.microsoft.com/office/powerpoint/2010/main" val="87790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A0C959B-49C0-1803-54E1-9A61A9C4F993}"/>
              </a:ext>
            </a:extLst>
          </p:cNvPr>
          <p:cNvSpPr>
            <a:spLocks noGrp="1"/>
          </p:cNvSpPr>
          <p:nvPr>
            <p:ph idx="1"/>
          </p:nvPr>
        </p:nvSpPr>
        <p:spPr>
          <a:xfrm>
            <a:off x="684000" y="1720222"/>
            <a:ext cx="10584555" cy="4579778"/>
          </a:xfrm>
        </p:spPr>
        <p:txBody>
          <a:bodyPr vert="horz" lIns="91440" tIns="45720" rIns="91440" bIns="45720" rtlCol="0" anchor="t">
            <a:normAutofit/>
          </a:bodyPr>
          <a:lstStyle/>
          <a:p>
            <a:pPr marL="341630" indent="-341630"/>
            <a:r>
              <a:rPr lang="sv-FI" dirty="1"/>
              <a:t>Ordnar organisationen utbildning i digital säkerhet?</a:t>
            </a:r>
            <a:r>
              <a:rPr lang="sv-FI" dirty="1"/>
              <a:t> </a:t>
            </a:r>
            <a:r>
              <a:rPr lang="sv-FI" dirty="1"/>
              <a:t>Är utbildningarna regelbundna?</a:t>
            </a:r>
          </a:p>
          <a:p>
            <a:pPr marL="341630" indent="-341630"/>
            <a:r>
              <a:rPr lang="sv-FI" dirty="1"/>
              <a:t>Är utbildaren från den egna organisationen eller finns det budget för en extern utbildare?</a:t>
            </a:r>
          </a:p>
          <a:p>
            <a:pPr marL="341630" indent="-341630"/>
            <a:r>
              <a:rPr lang="sv-FI" dirty="1"/>
              <a:t>Är digital säkerhet en del av introduktionen?</a:t>
            </a:r>
          </a:p>
          <a:p>
            <a:pPr marL="341630" indent="-341630"/>
            <a:r>
              <a:rPr lang="sv-FI" dirty="1"/>
              <a:t>Ser man till att personalen förstår att omsorgen om den digitala säkerheten är en del av hela personalens arbetsvardag?</a:t>
            </a:r>
          </a:p>
          <a:p>
            <a:pPr marL="341630" indent="-341630"/>
            <a:r>
              <a:rPr lang="sv-FI" dirty="1"/>
              <a:t>Övar man på teman med anknytning till beredskap och kontinuitet?</a:t>
            </a:r>
          </a:p>
          <a:p>
            <a:pPr marL="341630" indent="-341630"/>
            <a:r>
              <a:rPr lang="sv-FI" dirty="1"/>
              <a:t>Följer man upp och mäter man frågor i anknytning till kompetens inom digital säkerhet?</a:t>
            </a:r>
          </a:p>
          <a:p>
            <a:pPr marL="341630" indent="-341630"/>
            <a:r>
              <a:rPr lang="sv-FI" dirty="1"/>
              <a:t>Är anvisningarna placerade på en tydlig plats som är lätt att hitta?</a:t>
            </a:r>
          </a:p>
          <a:p>
            <a:pPr marL="341630" indent="-341630"/>
            <a:r>
              <a:rPr lang="sv-FI" dirty="1"/>
              <a:t>Är anvisningarna i linje med de nuvarande politiska dokumenten?</a:t>
            </a:r>
          </a:p>
          <a:p>
            <a:pPr marL="341630" indent="-341630"/>
            <a:r>
              <a:rPr lang="sv-FI" dirty="1"/>
              <a:t>Hur har ledningen förbundit sig till att utveckla och främja digital säkerhet?</a:t>
            </a: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8721EC2B-3CDD-0AA4-CAC8-B00AC9C68542}"/>
              </a:ext>
            </a:extLst>
          </p:cNvPr>
          <p:cNvSpPr>
            <a:spLocks noGrp="1"/>
          </p:cNvSpPr>
          <p:nvPr>
            <p:ph type="dt" sz="half" idx="10"/>
          </p:nvPr>
        </p:nvSpPr>
        <p:spPr/>
        <p:txBody>
          <a:bodyPr/>
          <a:lstStyle/>
          <a:p>
            <a:fld id="{2D9393F3-CE08-45EB-BAE1-CA7E98376F88}" type="datetime1">
              <a:rPr lang="fi-FI" smtClean="0"/>
              <a:t>5.12.2024</a:t>
            </a:fld>
          </a:p>
        </p:txBody>
      </p:sp>
      <p:sp>
        <p:nvSpPr>
          <p:cNvPr id="4" name="Alatunnisteen paikkamerkki 3">
            <a:extLst>
              <a:ext uri="{FF2B5EF4-FFF2-40B4-BE49-F238E27FC236}">
                <a16:creationId xmlns:a16="http://schemas.microsoft.com/office/drawing/2014/main" id="{E6486158-7876-FB15-D1D0-C7327CA04C74}"/>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F7F44C56-65DF-1416-78F3-66B690FBAFCA}"/>
              </a:ext>
            </a:extLst>
          </p:cNvPr>
          <p:cNvSpPr>
            <a:spLocks noGrp="1"/>
          </p:cNvSpPr>
          <p:nvPr>
            <p:ph type="sldNum" sz="quarter" idx="12"/>
          </p:nvPr>
        </p:nvSpPr>
        <p:spPr/>
        <p:txBody>
          <a:bodyPr/>
          <a:lstStyle/>
          <a:p>
            <a:fld id="{8680CC61-DB77-4485-B460-D8E4038D4204}" type="slidenum">
              <a:rPr lang="fi-FI" smtClean="0"/>
              <a:t>19</a:t>
            </a:fld>
          </a:p>
        </p:txBody>
      </p:sp>
      <p:sp>
        <p:nvSpPr>
          <p:cNvPr id="6" name="Otsikko 5">
            <a:extLst>
              <a:ext uri="{FF2B5EF4-FFF2-40B4-BE49-F238E27FC236}">
                <a16:creationId xmlns:a16="http://schemas.microsoft.com/office/drawing/2014/main" id="{A6C81F47-811A-0FC4-F8F1-2C81FD4D0497}"/>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64256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9A33A3E-418B-4B8F-BFDA-974B970BF7B5}"/>
              </a:ext>
            </a:extLst>
          </p:cNvPr>
          <p:cNvSpPr>
            <a:spLocks noGrp="1"/>
          </p:cNvSpPr>
          <p:nvPr>
            <p:ph idx="1"/>
          </p:nvPr>
        </p:nvSpPr>
        <p:spPr/>
        <p:txBody>
          <a:bodyPr>
            <a:normAutofit fontScale="92500" lnSpcReduction="10000"/>
          </a:bodyPr>
          <a:lstStyle/>
          <a:p>
            <a:r>
              <a:rPr lang="sv-FI" dirty="1"/>
              <a:t>1 Inledning</a:t>
            </a:r>
          </a:p>
          <a:p>
            <a:pPr lvl="1"/>
            <a:r>
              <a:rPr lang="sv-FI" dirty="1"/>
              <a:t>1.1 Varför är det viktigt att utveckla Kompetensen inom digital säkerhet?</a:t>
            </a:r>
          </a:p>
          <a:p>
            <a:pPr lvl="1"/>
            <a:r>
              <a:rPr lang="sv-FI" dirty="1"/>
              <a:t>1.2 Delområden inom digital säkerhet</a:t>
            </a:r>
          </a:p>
          <a:p>
            <a:pPr lvl="1"/>
            <a:r>
              <a:rPr lang="sv-FI" dirty="1"/>
              <a:t>1.3 Organisationskultur och Digital säkerhetskultur</a:t>
            </a:r>
          </a:p>
          <a:p>
            <a:r>
              <a:rPr lang="sv-FI" dirty="1"/>
              <a:t>2 Färdplan för utveckling av kompetens och kultur inom digital säkerhet</a:t>
            </a:r>
          </a:p>
          <a:p>
            <a:pPr lvl="1"/>
            <a:r>
              <a:rPr lang="sv-FI" dirty="1"/>
              <a:t>2.1 Kartläggning av nuläget för den digitala säkerhetskulturen</a:t>
            </a:r>
            <a:r>
              <a:rPr lang="sv-FI" dirty="1"/>
              <a:t> </a:t>
            </a:r>
          </a:p>
          <a:p>
            <a:pPr lvl="1"/>
            <a:r>
              <a:rPr lang="sv-FI" dirty="1"/>
              <a:t>2.2 Utarbetande och upprätthållande av anvisningar</a:t>
            </a:r>
            <a:r>
              <a:rPr lang="sv-FI" dirty="1"/>
              <a:t>		</a:t>
            </a:r>
          </a:p>
          <a:p>
            <a:pPr lvl="1"/>
            <a:r>
              <a:rPr lang="sv-FI" dirty="1"/>
              <a:t>2.3 Personalutbildning</a:t>
            </a:r>
          </a:p>
          <a:p>
            <a:pPr lvl="1"/>
            <a:r>
              <a:rPr lang="sv-FI" dirty="1"/>
              <a:t>2.4 Mätning och kontinuerlig utveckling</a:t>
            </a:r>
          </a:p>
          <a:p>
            <a:pPr lvl="1"/>
            <a:r>
              <a:rPr lang="sv-FI" dirty="1"/>
              <a:t>2.5 Uppföljning</a:t>
            </a:r>
          </a:p>
          <a:p>
            <a:pPr lvl="1"/>
            <a:r>
              <a:rPr lang="sv-FI" dirty="1"/>
              <a:t>2.6 Årsklocka för utveckling av digital säkerhet</a:t>
            </a:r>
          </a:p>
          <a:p>
            <a:r>
              <a:rPr lang="sv-FI" dirty="1"/>
              <a:t>3 Ambassadörsverksamhet inom digital säkerhet</a:t>
            </a:r>
          </a:p>
          <a:p>
            <a:r>
              <a:rPr lang="sv-FI" dirty="1"/>
              <a:t>4 Utbildningshelheten Digital säkerhet i livet</a:t>
            </a:r>
          </a:p>
          <a:p>
            <a:r>
              <a:rPr lang="sv-FI" dirty="1"/>
              <a:t>5 Tilläggsmaterial</a:t>
            </a:r>
          </a:p>
          <a:p>
            <a:endParaRPr lang="fi-FI" dirty="0"/>
          </a:p>
          <a:p>
            <a:pPr lvl="1"/>
            <a:endParaRPr lang="fi-FI" dirty="0"/>
          </a:p>
          <a:p>
            <a:pPr marL="0" indent="0">
              <a:buNone/>
            </a:pPr>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DB1C681-87E2-8E8E-6048-4EADE971D48B}"/>
              </a:ext>
            </a:extLst>
          </p:cNvPr>
          <p:cNvSpPr>
            <a:spLocks noGrp="1"/>
          </p:cNvSpPr>
          <p:nvPr>
            <p:ph type="dt" sz="half" idx="10"/>
          </p:nvPr>
        </p:nvSpPr>
        <p:spPr/>
        <p:txBody>
          <a:bodyPr/>
          <a:lstStyle/>
          <a:p>
            <a:fld id="{F59A922F-3753-47B3-B2FA-B905F3655919}" type="datetime1">
              <a:rPr lang="fi-FI" smtClean="0"/>
              <a:t>5.12.2024</a:t>
            </a:fld>
          </a:p>
        </p:txBody>
      </p:sp>
      <p:sp>
        <p:nvSpPr>
          <p:cNvPr id="4" name="Alatunnisteen paikkamerkki 3">
            <a:extLst>
              <a:ext uri="{FF2B5EF4-FFF2-40B4-BE49-F238E27FC236}">
                <a16:creationId xmlns:a16="http://schemas.microsoft.com/office/drawing/2014/main" id="{EF7AB750-40DE-4BA8-EE07-6928C197DA53}"/>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DD39E8E7-6379-12C4-3DB6-DF1BC62D553C}"/>
              </a:ext>
            </a:extLst>
          </p:cNvPr>
          <p:cNvSpPr>
            <a:spLocks noGrp="1"/>
          </p:cNvSpPr>
          <p:nvPr>
            <p:ph type="sldNum" sz="quarter" idx="12"/>
          </p:nvPr>
        </p:nvSpPr>
        <p:spPr/>
        <p:txBody>
          <a:bodyPr/>
          <a:lstStyle/>
          <a:p>
            <a:fld id="{8680CC61-DB77-4485-B460-D8E4038D4204}" type="slidenum">
              <a:rPr lang="fi-FI" smtClean="0"/>
              <a:t>2</a:t>
            </a:fld>
          </a:p>
        </p:txBody>
      </p:sp>
      <p:sp>
        <p:nvSpPr>
          <p:cNvPr id="6" name="Otsikko 5">
            <a:extLst>
              <a:ext uri="{FF2B5EF4-FFF2-40B4-BE49-F238E27FC236}">
                <a16:creationId xmlns:a16="http://schemas.microsoft.com/office/drawing/2014/main" id="{3CCACCB5-6C45-751D-2CEF-56FE43317C35}"/>
              </a:ext>
            </a:extLst>
          </p:cNvPr>
          <p:cNvSpPr>
            <a:spLocks noGrp="1"/>
          </p:cNvSpPr>
          <p:nvPr>
            <p:ph type="title"/>
          </p:nvPr>
        </p:nvSpPr>
        <p:spPr/>
        <p:txBody>
          <a:bodyPr/>
          <a:lstStyle/>
          <a:p>
            <a:r>
              <a:rPr lang="sv-FI" dirty="1"/>
              <a:t>Handbokens innehåll</a:t>
            </a:r>
          </a:p>
        </p:txBody>
      </p:sp>
    </p:spTree>
    <p:extLst>
      <p:ext uri="{BB962C8B-B14F-4D97-AF65-F5344CB8AC3E}">
        <p14:creationId xmlns:p14="http://schemas.microsoft.com/office/powerpoint/2010/main" val="19970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sv-FI" dirty="1"/>
              <a:t>Identifiera först de objekt som ska skyddas och de risker som riktar sig till dem.</a:t>
            </a:r>
          </a:p>
          <a:p>
            <a:pPr marL="341630" indent="-341630"/>
            <a:r>
              <a:rPr lang="sv-FI" dirty="1"/>
              <a:t>Gör upp informationssäkerhets- och dataskyddspolicyer utifrån vilka du kan utarbeta nödvändiga anvisningar.</a:t>
            </a:r>
          </a:p>
          <a:p>
            <a:pPr marL="341630" indent="-341630"/>
            <a:r>
              <a:rPr lang="sv-FI" dirty="1"/>
              <a:t>Se till att personalen har tydliga och begripliga anvisningar för att arbeta på ett digital säkert sätt.</a:t>
            </a:r>
            <a:r>
              <a:rPr lang="sv-FI" dirty="1"/>
              <a:t> </a:t>
            </a:r>
            <a:r>
              <a:rPr lang="sv-FI" dirty="1"/>
              <a:t>Kom ihåg att motivera varför man ska arbeta på ett sådant sätt!</a:t>
            </a:r>
          </a:p>
          <a:p>
            <a:pPr marL="341630" indent="-341630"/>
            <a:r>
              <a:rPr lang="sv-FI" dirty="1"/>
              <a:t>Se till att anvisningarna är lätta att hitta och att man enkelt och snabbt hitta det väsentliga i dem!</a:t>
            </a:r>
          </a:p>
          <a:p>
            <a:pPr marL="341630" indent="-341630"/>
            <a:endParaRPr lang="fi-FI" dirty="0"/>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36694EF9-341F-431A-BDA1-DCA301038741}" type="datetime1">
              <a:rPr lang="fi-FI" smtClean="0"/>
              <a:t>5.12.2024</a:t>
            </a:fld>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20</a:t>
            </a:fld>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sv-FI" dirty="1"/>
              <a:t>2.2 Utarbetande och upprätthållande av anvisningar</a:t>
            </a:r>
          </a:p>
        </p:txBody>
      </p:sp>
    </p:spTree>
    <p:extLst>
      <p:ext uri="{BB962C8B-B14F-4D97-AF65-F5344CB8AC3E}">
        <p14:creationId xmlns:p14="http://schemas.microsoft.com/office/powerpoint/2010/main" val="66974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759CE30-C031-8E7D-F73C-01BA8E0198ED}"/>
              </a:ext>
            </a:extLst>
          </p:cNvPr>
          <p:cNvSpPr>
            <a:spLocks noGrp="1"/>
          </p:cNvSpPr>
          <p:nvPr>
            <p:ph idx="1"/>
          </p:nvPr>
        </p:nvSpPr>
        <p:spPr>
          <a:xfrm>
            <a:off x="683592" y="1629295"/>
            <a:ext cx="10260000" cy="4608000"/>
          </a:xfrm>
        </p:spPr>
        <p:txBody>
          <a:bodyPr vert="horz" lIns="91440" tIns="45720" rIns="91440" bIns="45720" rtlCol="0" anchor="t">
            <a:normAutofit lnSpcReduction="10000"/>
          </a:bodyPr>
          <a:lstStyle/>
          <a:p>
            <a:pPr marL="341630" indent="-341630"/>
            <a:r>
              <a:rPr lang="sv-FI" dirty="1"/>
              <a:t>Se till att anvisningarna behandlar åtminstone följande teman</a:t>
            </a:r>
          </a:p>
          <a:p>
            <a:pPr marL="798830" lvl="1" indent="-341630"/>
            <a:r>
              <a:rPr lang="sv-FI" dirty="1"/>
              <a:t>Klassificering av uppgifter</a:t>
            </a:r>
          </a:p>
          <a:p>
            <a:pPr marL="798830" lvl="1" indent="-341630"/>
            <a:r>
              <a:rPr lang="sv-FI" dirty="1"/>
              <a:t>Säker behandling av uppgifter och behandling av personuppgifter med beaktande av uppgifternas livscykel</a:t>
            </a:r>
          </a:p>
          <a:p>
            <a:pPr marL="798830" lvl="1" indent="-341630"/>
            <a:r>
              <a:rPr lang="sv-FI" dirty="1"/>
              <a:t>Säker användning av enheter</a:t>
            </a:r>
          </a:p>
          <a:p>
            <a:pPr marL="798830" lvl="1" indent="-341630"/>
            <a:r>
              <a:rPr lang="sv-FI" dirty="1"/>
              <a:t>Säker användning av tjänster</a:t>
            </a:r>
          </a:p>
          <a:p>
            <a:pPr marL="798830" lvl="1" indent="-341630"/>
            <a:r>
              <a:rPr lang="sv-FI" dirty="1"/>
              <a:t>Användning av användarnamn och identifiering</a:t>
            </a:r>
          </a:p>
          <a:p>
            <a:pPr marL="798830" lvl="1" indent="-341630"/>
            <a:r>
              <a:rPr lang="sv-FI" dirty="1"/>
              <a:t>Arbete i lokaler</a:t>
            </a:r>
          </a:p>
          <a:p>
            <a:pPr marL="798830" lvl="1" indent="-341630"/>
            <a:r>
              <a:rPr lang="sv-FI" dirty="1"/>
              <a:t>Distansarbete</a:t>
            </a:r>
          </a:p>
          <a:p>
            <a:pPr marL="798830" lvl="1" indent="-341630"/>
            <a:r>
              <a:rPr lang="sv-FI" dirty="1"/>
              <a:t>Resor</a:t>
            </a:r>
          </a:p>
          <a:p>
            <a:pPr marL="341630" indent="-341630"/>
            <a:r>
              <a:rPr lang="sv-FI" dirty="1"/>
              <a:t>Utnyttja till exempel följande webbplatser när du utarbetar anvisningarna:</a:t>
            </a:r>
          </a:p>
          <a:p>
            <a:pPr marL="798830" lvl="1" indent="-341630"/>
            <a:r>
              <a:rPr lang="sv-FI" dirty="1">
                <a:hlinkClick r:id="rId2"/>
              </a:rPr>
              <a:t>https://tietosuoja.fi/organisaatiot</a:t>
            </a:r>
            <a:br>
              <a:rPr lang="sv-FI" dirty="1">
                <a:hlinkClick r:id="rId2"/>
              </a:rPr>
            </a:br>
            <a:r>
              <a:rPr lang="sv-FI" dirty="1">
                <a:hlinkClick r:id="rId2"/>
              </a:rPr>
              <a:t>https://www.kyberturvallisuuskeskus.fi/fi/ohjeet</a:t>
            </a:r>
            <a:br>
              <a:rPr lang="sv-FI" dirty="1"/>
            </a:br>
            <a:r>
              <a:rPr lang="sv-FI" dirty="1">
                <a:hlinkClick r:id="rId3"/>
              </a:rPr>
              <a:t>https://digiturvallinenelama.fi</a:t>
            </a:r>
            <a:r>
              <a:rPr lang="sv-FI" dirty="1"/>
              <a:t> </a:t>
            </a:r>
          </a:p>
          <a:p>
            <a:pPr marL="341630" indent="-341630"/>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3F9B3582-3C15-3395-D594-D6E1DA495707}"/>
              </a:ext>
            </a:extLst>
          </p:cNvPr>
          <p:cNvSpPr>
            <a:spLocks noGrp="1"/>
          </p:cNvSpPr>
          <p:nvPr>
            <p:ph type="dt" sz="half" idx="10"/>
          </p:nvPr>
        </p:nvSpPr>
        <p:spPr/>
        <p:txBody>
          <a:bodyPr/>
          <a:lstStyle/>
          <a:p>
            <a:fld id="{CF31F6D2-C6F7-4874-8BA6-D89B1ECBA0E1}" type="datetime1">
              <a:rPr lang="fi-FI" smtClean="0"/>
              <a:t>5.12.2024</a:t>
            </a:fld>
          </a:p>
        </p:txBody>
      </p:sp>
      <p:sp>
        <p:nvSpPr>
          <p:cNvPr id="4" name="Alatunnisteen paikkamerkki 3">
            <a:extLst>
              <a:ext uri="{FF2B5EF4-FFF2-40B4-BE49-F238E27FC236}">
                <a16:creationId xmlns:a16="http://schemas.microsoft.com/office/drawing/2014/main" id="{A70233AB-29F3-C0EA-EC99-07F275F09975}"/>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E6A6EFD8-439C-B43D-5A3B-C651E9107A2A}"/>
              </a:ext>
            </a:extLst>
          </p:cNvPr>
          <p:cNvSpPr>
            <a:spLocks noGrp="1"/>
          </p:cNvSpPr>
          <p:nvPr>
            <p:ph type="sldNum" sz="quarter" idx="12"/>
          </p:nvPr>
        </p:nvSpPr>
        <p:spPr/>
        <p:txBody>
          <a:bodyPr/>
          <a:lstStyle/>
          <a:p>
            <a:fld id="{8680CC61-DB77-4485-B460-D8E4038D4204}" type="slidenum">
              <a:rPr lang="fi-FI" smtClean="0"/>
              <a:t>21</a:t>
            </a:fld>
          </a:p>
        </p:txBody>
      </p:sp>
      <p:sp>
        <p:nvSpPr>
          <p:cNvPr id="6" name="Otsikko 5">
            <a:extLst>
              <a:ext uri="{FF2B5EF4-FFF2-40B4-BE49-F238E27FC236}">
                <a16:creationId xmlns:a16="http://schemas.microsoft.com/office/drawing/2014/main" id="{40C4D161-CDDF-0617-D0AB-5070DD6A8600}"/>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15849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51881BE-8F93-95FF-A8AE-B1AE3176A705}"/>
              </a:ext>
            </a:extLst>
          </p:cNvPr>
          <p:cNvSpPr>
            <a:spLocks noGrp="1"/>
          </p:cNvSpPr>
          <p:nvPr>
            <p:ph idx="1"/>
          </p:nvPr>
        </p:nvSpPr>
        <p:spPr/>
        <p:txBody>
          <a:bodyPr/>
          <a:lstStyle/>
          <a:p>
            <a:r>
              <a:rPr lang="sv-FI" dirty="1"/>
              <a:t>Det lönar sig att öka personalens medvetenhet om digital säkerhet genom kampanjer där man repeterar en eller två saker, till exempel förbättrande av lösenord eller identifikation av bedrägerimeddelanden.</a:t>
            </a:r>
          </a:p>
          <a:p>
            <a:r>
              <a:rPr lang="sv-FI" dirty="1"/>
              <a:t>Meddelandena kan till exempel vara affischer på kontoret eller</a:t>
            </a:r>
            <a:r>
              <a:rPr lang="sv-FI" dirty="1"/>
              <a:t> </a:t>
            </a:r>
          </a:p>
          <a:p>
            <a:pPr marL="0" indent="0">
              <a:buNone/>
            </a:pPr>
            <a:r>
              <a:rPr lang="sv-FI" dirty="1"/>
              <a:t>	</a:t>
            </a:r>
            <a:r>
              <a:rPr lang="sv-FI" dirty="1"/>
              <a:t>informationsinslag och meddelanden på intranätet.</a:t>
            </a:r>
            <a:r>
              <a:rPr lang="sv-FI" dirty="1"/>
              <a:t> </a:t>
            </a:r>
          </a:p>
          <a:p>
            <a:r>
              <a:rPr lang="sv-FI" dirty="1"/>
              <a:t>Mål och indikatorer utarbetas för kampanjen.</a:t>
            </a:r>
          </a:p>
          <a:p>
            <a:r>
              <a:rPr lang="sv-FI" dirty="1"/>
              <a:t>Situationen mäts i början.</a:t>
            </a:r>
          </a:p>
          <a:p>
            <a:r>
              <a:rPr lang="sv-FI" dirty="1"/>
              <a:t>Meddelandena upprepas i olika format under kampanjen.</a:t>
            </a:r>
          </a:p>
          <a:p>
            <a:r>
              <a:rPr lang="sv-FI" dirty="1"/>
              <a:t>Efter kampanjen mäts situationen igen.</a:t>
            </a:r>
          </a:p>
        </p:txBody>
      </p:sp>
      <p:sp>
        <p:nvSpPr>
          <p:cNvPr id="3" name="Päivämäärän paikkamerkki 2">
            <a:extLst>
              <a:ext uri="{FF2B5EF4-FFF2-40B4-BE49-F238E27FC236}">
                <a16:creationId xmlns:a16="http://schemas.microsoft.com/office/drawing/2014/main" id="{20863D06-2AA9-7A7C-6617-53C5CB721BCF}"/>
              </a:ext>
            </a:extLst>
          </p:cNvPr>
          <p:cNvSpPr>
            <a:spLocks noGrp="1"/>
          </p:cNvSpPr>
          <p:nvPr>
            <p:ph type="dt" sz="half" idx="10"/>
          </p:nvPr>
        </p:nvSpPr>
        <p:spPr/>
        <p:txBody>
          <a:bodyPr/>
          <a:lstStyle/>
          <a:p>
            <a:fld id="{32C9D61D-D0A9-4A89-A581-BBA5590BE660}" type="datetime1">
              <a:rPr lang="fi-FI" smtClean="0"/>
              <a:t>5.12.2024</a:t>
            </a:fld>
          </a:p>
        </p:txBody>
      </p:sp>
      <p:sp>
        <p:nvSpPr>
          <p:cNvPr id="4" name="Alatunnisteen paikkamerkki 3">
            <a:extLst>
              <a:ext uri="{FF2B5EF4-FFF2-40B4-BE49-F238E27FC236}">
                <a16:creationId xmlns:a16="http://schemas.microsoft.com/office/drawing/2014/main" id="{D9ADBEB6-9512-250F-12D0-DE5FE07F9A65}"/>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79C26CF5-2772-DCBB-C7E5-5B37562F9928}"/>
              </a:ext>
            </a:extLst>
          </p:cNvPr>
          <p:cNvSpPr>
            <a:spLocks noGrp="1"/>
          </p:cNvSpPr>
          <p:nvPr>
            <p:ph type="sldNum" sz="quarter" idx="12"/>
          </p:nvPr>
        </p:nvSpPr>
        <p:spPr/>
        <p:txBody>
          <a:bodyPr/>
          <a:lstStyle/>
          <a:p>
            <a:fld id="{8680CC61-DB77-4485-B460-D8E4038D4204}" type="slidenum">
              <a:rPr lang="fi-FI" smtClean="0"/>
              <a:t>22</a:t>
            </a:fld>
          </a:p>
        </p:txBody>
      </p:sp>
      <p:sp>
        <p:nvSpPr>
          <p:cNvPr id="6" name="Otsikko 5">
            <a:extLst>
              <a:ext uri="{FF2B5EF4-FFF2-40B4-BE49-F238E27FC236}">
                <a16:creationId xmlns:a16="http://schemas.microsoft.com/office/drawing/2014/main" id="{BB64A693-C131-AC41-4F87-3A453A38C914}"/>
              </a:ext>
            </a:extLst>
          </p:cNvPr>
          <p:cNvSpPr>
            <a:spLocks noGrp="1"/>
          </p:cNvSpPr>
          <p:nvPr>
            <p:ph type="title"/>
          </p:nvPr>
        </p:nvSpPr>
        <p:spPr/>
        <p:txBody>
          <a:bodyPr/>
          <a:lstStyle/>
          <a:p>
            <a:r>
              <a:rPr lang="sv-FI" dirty="1"/>
              <a:t>Kampanjer för medvetenhet om digital säkerhet</a:t>
            </a:r>
          </a:p>
        </p:txBody>
      </p:sp>
      <p:graphicFrame>
        <p:nvGraphicFramePr>
          <p:cNvPr id="7" name="Objekti 6">
            <a:extLst>
              <a:ext uri="{FF2B5EF4-FFF2-40B4-BE49-F238E27FC236}">
                <a16:creationId xmlns:a16="http://schemas.microsoft.com/office/drawing/2014/main" id="{7840C319-CE46-62A4-B161-E46DDF4DBB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8091347"/>
              </p:ext>
            </p:extLst>
          </p:nvPr>
        </p:nvGraphicFramePr>
        <p:xfrm>
          <a:off x="8079246" y="2540068"/>
          <a:ext cx="2572864" cy="3677213"/>
        </p:xfrm>
        <a:graphic>
          <a:graphicData uri="http://schemas.openxmlformats.org/presentationml/2006/ole">
            <mc:AlternateContent xmlns:mc="http://schemas.openxmlformats.org/markup-compatibility/2006">
              <mc:Choice xmlns:v="urn:schemas-microsoft-com:vml" Requires="v">
                <p:oleObj name="Acrobat Document" r:id="rId2" imgW="12598400" imgH="18002250" progId="AcroExch.Document.DC">
                  <p:embed/>
                </p:oleObj>
              </mc:Choice>
              <mc:Fallback>
                <p:oleObj name="Acrobat Document" r:id="rId2" imgW="12598400" imgH="18002250" progId="AcroExch.Document.DC">
                  <p:embed/>
                  <p:pic>
                    <p:nvPicPr>
                      <p:cNvPr id="7" name="Objekti 6">
                        <a:extLst>
                          <a:ext uri="{FF2B5EF4-FFF2-40B4-BE49-F238E27FC236}">
                            <a16:creationId xmlns:a16="http://schemas.microsoft.com/office/drawing/2014/main" id="{7840C319-CE46-62A4-B161-E46DDF4DBB12}"/>
                          </a:ext>
                        </a:extLst>
                      </p:cNvPr>
                      <p:cNvPicPr/>
                      <p:nvPr/>
                    </p:nvPicPr>
                    <p:blipFill>
                      <a:blip r:embed="rId3"/>
                      <a:stretch>
                        <a:fillRect/>
                      </a:stretch>
                    </p:blipFill>
                    <p:spPr>
                      <a:xfrm>
                        <a:off x="8079246" y="2540068"/>
                        <a:ext cx="2572864" cy="3677213"/>
                      </a:xfrm>
                      <a:prstGeom prst="rect">
                        <a:avLst/>
                      </a:prstGeom>
                    </p:spPr>
                  </p:pic>
                </p:oleObj>
              </mc:Fallback>
            </mc:AlternateContent>
          </a:graphicData>
        </a:graphic>
      </p:graphicFrame>
    </p:spTree>
    <p:extLst>
      <p:ext uri="{BB962C8B-B14F-4D97-AF65-F5344CB8AC3E}">
        <p14:creationId xmlns:p14="http://schemas.microsoft.com/office/powerpoint/2010/main" val="220895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sv-FI" dirty="1"/>
              <a:t>Se till att interna utbildningar ordnas för hela personalen som en del av introduktionen och årligen.</a:t>
            </a:r>
          </a:p>
          <a:p>
            <a:pPr marL="341630" indent="-341630"/>
            <a:r>
              <a:rPr lang="sv-FI" dirty="1"/>
              <a:t>Utnyttja också befintligt material, såsom helheten Digital säkerhet i livet </a:t>
            </a:r>
            <a:r>
              <a:rPr lang="sv-FI" dirty="1">
                <a:hlinkClick r:id="rId3"/>
              </a:rPr>
              <a:t>https://dvv.fi/sv/digital-sakerhet-i-livet</a:t>
            </a:r>
            <a:r>
              <a:rPr lang="sv-FI" dirty="1"/>
              <a:t>, MDB:s månatliga webbinarier om digital säkerhet </a:t>
            </a:r>
            <a:r>
              <a:rPr lang="sv-FI" dirty="1">
                <a:hlinkClick r:id="rId4"/>
              </a:rPr>
              <a:t>https://live.mediaserver.fi/dvv/digiturva</a:t>
            </a:r>
            <a:r>
              <a:rPr lang="sv-FI" dirty="1"/>
              <a:t>, Yles Digiträning </a:t>
            </a:r>
            <a:r>
              <a:rPr lang="sv-FI" dirty="1">
                <a:hlinkClick r:id="rId5"/>
              </a:rPr>
              <a:t>https://yle.fi/aihe/digitreenit/tietoturva</a:t>
            </a:r>
            <a:r>
              <a:rPr lang="sv-FI" dirty="1"/>
              <a:t> och annat stödmaterial.</a:t>
            </a:r>
          </a:p>
          <a:p>
            <a:pPr marL="341630" indent="-341630"/>
            <a:r>
              <a:rPr lang="sv-FI" dirty="1"/>
              <a:t>Utöver andra utbildningar, såsom utbildningar som produceras av MDB, ska man också utarbeta en organisationsspecifik utbildning där man ger anvisningar om hur man agerar i organisationen, till exempel skickar krypterad e-post.</a:t>
            </a:r>
          </a:p>
          <a:p>
            <a:pPr marL="341630" indent="-341630"/>
            <a:r>
              <a:rPr lang="sv-FI" dirty="1"/>
              <a:t>Utbildning för små grupper är i allmänhet effektivare.</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5894889A-7C66-4463-8EC9-8BAF5274C66A}" type="datetime1">
              <a:rPr lang="fi-FI" smtClean="0"/>
              <a:t>5.12.2024</a:t>
            </a:fld>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23</a:t>
            </a:fld>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sv-FI" dirty="1"/>
              <a:t>2.4 Personalutbildning</a:t>
            </a:r>
          </a:p>
        </p:txBody>
      </p:sp>
    </p:spTree>
    <p:extLst>
      <p:ext uri="{BB962C8B-B14F-4D97-AF65-F5344CB8AC3E}">
        <p14:creationId xmlns:p14="http://schemas.microsoft.com/office/powerpoint/2010/main" val="343024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95C7CB-86C2-D8B5-0C8E-E56EAEB380CD}"/>
              </a:ext>
            </a:extLst>
          </p:cNvPr>
          <p:cNvSpPr>
            <a:spLocks noGrp="1"/>
          </p:cNvSpPr>
          <p:nvPr>
            <p:ph idx="1"/>
          </p:nvPr>
        </p:nvSpPr>
        <p:spPr/>
        <p:txBody>
          <a:bodyPr/>
          <a:lstStyle/>
          <a:p>
            <a:pPr marL="341630" indent="-341630"/>
            <a:r>
              <a:rPr lang="sv-FI" dirty="1"/>
              <a:t>Utarbeta uppgifter som uppmuntrar till att tänka på och möta vanliga vardagliga situationer.</a:t>
            </a:r>
          </a:p>
          <a:p>
            <a:pPr marL="798830" lvl="1" indent="-341630"/>
            <a:r>
              <a:rPr lang="sv-FI" dirty="1"/>
              <a:t>Du kan utnyttja AI-tjänster till exempel för att skissa upp frågor och korrekta svar</a:t>
            </a:r>
          </a:p>
          <a:p>
            <a:pPr marL="341630" indent="-341630"/>
            <a:r>
              <a:rPr lang="sv-FI" dirty="1"/>
              <a:t>Följ upp genomförandet av utbildningarna till exempel med hjälp av HR-systemet eller något annat system som är avsett för det.</a:t>
            </a:r>
          </a:p>
          <a:p>
            <a:pPr marL="341630" indent="-341630"/>
            <a:r>
              <a:rPr lang="sv-FI" dirty="1"/>
              <a:t>I vissa organisationer krävs det eventuellt att man genomgår en grundutbildning innan man får tillgång till en arbetsstation eller användarnamn.</a:t>
            </a:r>
          </a:p>
          <a:p>
            <a:endParaRPr lang="fi-FI"/>
          </a:p>
        </p:txBody>
      </p:sp>
      <p:sp>
        <p:nvSpPr>
          <p:cNvPr id="3" name="Päivämäärän paikkamerkki 2">
            <a:extLst>
              <a:ext uri="{FF2B5EF4-FFF2-40B4-BE49-F238E27FC236}">
                <a16:creationId xmlns:a16="http://schemas.microsoft.com/office/drawing/2014/main" id="{7168D67A-4F32-86EB-CBAD-CD257E44F537}"/>
              </a:ext>
            </a:extLst>
          </p:cNvPr>
          <p:cNvSpPr>
            <a:spLocks noGrp="1"/>
          </p:cNvSpPr>
          <p:nvPr>
            <p:ph type="dt" sz="half" idx="10"/>
          </p:nvPr>
        </p:nvSpPr>
        <p:spPr/>
        <p:txBody>
          <a:bodyPr/>
          <a:lstStyle/>
          <a:p>
            <a:fld id="{6949441F-F9C4-4D6C-BC23-7FF094CA0D8A}" type="datetime1">
              <a:rPr lang="fi-FI" smtClean="0"/>
              <a:t>5.12.2024</a:t>
            </a:fld>
          </a:p>
        </p:txBody>
      </p:sp>
      <p:sp>
        <p:nvSpPr>
          <p:cNvPr id="4" name="Alatunnisteen paikkamerkki 3">
            <a:extLst>
              <a:ext uri="{FF2B5EF4-FFF2-40B4-BE49-F238E27FC236}">
                <a16:creationId xmlns:a16="http://schemas.microsoft.com/office/drawing/2014/main" id="{09546518-F387-F11D-6190-B546323B0B28}"/>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67911389-63B4-E182-D7E3-2123FB76BA95}"/>
              </a:ext>
            </a:extLst>
          </p:cNvPr>
          <p:cNvSpPr>
            <a:spLocks noGrp="1"/>
          </p:cNvSpPr>
          <p:nvPr>
            <p:ph type="sldNum" sz="quarter" idx="12"/>
          </p:nvPr>
        </p:nvSpPr>
        <p:spPr/>
        <p:txBody>
          <a:bodyPr/>
          <a:lstStyle/>
          <a:p>
            <a:fld id="{8680CC61-DB77-4485-B460-D8E4038D4204}" type="slidenum">
              <a:rPr lang="fi-FI" smtClean="0"/>
              <a:t>24</a:t>
            </a:fld>
          </a:p>
        </p:txBody>
      </p:sp>
      <p:sp>
        <p:nvSpPr>
          <p:cNvPr id="6" name="Otsikko 5">
            <a:extLst>
              <a:ext uri="{FF2B5EF4-FFF2-40B4-BE49-F238E27FC236}">
                <a16:creationId xmlns:a16="http://schemas.microsoft.com/office/drawing/2014/main" id="{3DE01B80-0EF5-92EC-CBE8-F73B19BBD99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2442578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sv-FI" dirty="1"/>
              <a:t>Testa personalens kompetens regelbundet.</a:t>
            </a:r>
          </a:p>
          <a:p>
            <a:pPr marL="341630" indent="-341630"/>
            <a:r>
              <a:rPr lang="sv-FI" dirty="1"/>
              <a:t>Mätare kan till exempel vara resultat av simuleringen av nätfiskemeddelanden, "frågesporter om digital säkerhet" och testet Digital säkerhet i livet:</a:t>
            </a:r>
            <a:r>
              <a:rPr lang="sv-FI" dirty="1"/>
              <a:t> </a:t>
            </a:r>
            <a:r>
              <a:rPr lang="sv-FI" dirty="1">
                <a:hlinkClick r:id="rId3"/>
              </a:rPr>
              <a:t>Testet Digital säkerhet i livet – eOppiva</a:t>
            </a:r>
          </a:p>
          <a:p>
            <a:pPr marL="341630" indent="-341630"/>
            <a:r>
              <a:rPr lang="sv-FI" dirty="1"/>
              <a:t>Delta årligen i Taisto-övningen, där man övar på hantering och ledning av störningssituationer genom årligen varierande teman och aktuella ämnen.</a:t>
            </a:r>
          </a:p>
          <a:p>
            <a:pPr marL="798830" lvl="1" indent="-341630"/>
            <a:r>
              <a:rPr lang="sv-FI" dirty="1">
                <a:cs typeface="Arial"/>
                <a:hlinkClick r:id="rId4"/>
              </a:rPr>
              <a:t>https://dvv.fi/sv/taisto-ovningar</a:t>
            </a:r>
            <a:r>
              <a:rPr lang="sv-FI" dirty="1"/>
              <a:t> </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9F41BA34-E699-4333-9D4E-2A0A1654322E}" type="datetime1">
              <a:rPr lang="fi-FI" smtClean="0"/>
              <a:t>5.12.2024</a:t>
            </a:fld>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25</a:t>
            </a:fld>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sv-FI" dirty="1"/>
              <a:t>2.5 Kompetenstestning</a:t>
            </a:r>
          </a:p>
        </p:txBody>
      </p:sp>
    </p:spTree>
    <p:extLst>
      <p:ext uri="{BB962C8B-B14F-4D97-AF65-F5344CB8AC3E}">
        <p14:creationId xmlns:p14="http://schemas.microsoft.com/office/powerpoint/2010/main" val="422941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6D06D5-BE63-BA87-85C9-516BB36B4C0E}"/>
              </a:ext>
            </a:extLst>
          </p:cNvPr>
          <p:cNvSpPr>
            <a:spLocks noGrp="1"/>
          </p:cNvSpPr>
          <p:nvPr>
            <p:ph idx="1"/>
          </p:nvPr>
        </p:nvSpPr>
        <p:spPr/>
        <p:txBody>
          <a:bodyPr/>
          <a:lstStyle/>
          <a:p>
            <a:r>
              <a:rPr lang="sv-FI" dirty="1"/>
              <a:t>Utnyttja till exempel olika "övningar om nätfiske" i e-postmeddelanden som påminner om e-post av nätbrottslingar.</a:t>
            </a:r>
          </a:p>
          <a:p>
            <a:r>
              <a:rPr lang="sv-FI" dirty="1"/>
              <a:t>En bra praxis är att informera om införandet av nätfiskemeddelanden i organisationen på förhand.</a:t>
            </a:r>
            <a:r>
              <a:rPr lang="sv-FI" dirty="1"/>
              <a:t> </a:t>
            </a:r>
          </a:p>
          <a:p>
            <a:r>
              <a:rPr lang="sv-FI" dirty="1"/>
              <a:t>Utnyttja testresultaten för att utveckla anvisningar, utbildningar och kampanjer!</a:t>
            </a:r>
          </a:p>
          <a:p>
            <a:r>
              <a:rPr lang="sv-FI" dirty="1"/>
              <a:t>Antalet anmälningar om informationssäkerhetsincidenter av personalen är inte nödvändigtvis en bra indikator eftersom antalet anmälningar oftast ökar i takt med att den digitala säkerhetskulturen utvecklas, i synnerhet i en organisation som inleder kompetensutveckling!</a:t>
            </a:r>
          </a:p>
          <a:p>
            <a:endParaRPr lang="fi-FI" dirty="0"/>
          </a:p>
        </p:txBody>
      </p:sp>
      <p:sp>
        <p:nvSpPr>
          <p:cNvPr id="3" name="Päivämäärän paikkamerkki 2">
            <a:extLst>
              <a:ext uri="{FF2B5EF4-FFF2-40B4-BE49-F238E27FC236}">
                <a16:creationId xmlns:a16="http://schemas.microsoft.com/office/drawing/2014/main" id="{DE48AAF5-A93C-60F1-F4D0-60EA6A925EEE}"/>
              </a:ext>
            </a:extLst>
          </p:cNvPr>
          <p:cNvSpPr>
            <a:spLocks noGrp="1"/>
          </p:cNvSpPr>
          <p:nvPr>
            <p:ph type="dt" sz="half" idx="10"/>
          </p:nvPr>
        </p:nvSpPr>
        <p:spPr/>
        <p:txBody>
          <a:bodyPr/>
          <a:lstStyle/>
          <a:p>
            <a:fld id="{80184C77-FCF0-4000-8C72-D6958C5554B0}" type="datetime1">
              <a:rPr lang="fi-FI" smtClean="0"/>
              <a:t>5.12.2024</a:t>
            </a:fld>
          </a:p>
        </p:txBody>
      </p:sp>
      <p:sp>
        <p:nvSpPr>
          <p:cNvPr id="4" name="Alatunnisteen paikkamerkki 3">
            <a:extLst>
              <a:ext uri="{FF2B5EF4-FFF2-40B4-BE49-F238E27FC236}">
                <a16:creationId xmlns:a16="http://schemas.microsoft.com/office/drawing/2014/main" id="{936D1C8C-E73F-5879-D196-D6BCD5D015DC}"/>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F0951190-D918-2D8B-C1D9-7C9A5EBC3512}"/>
              </a:ext>
            </a:extLst>
          </p:cNvPr>
          <p:cNvSpPr>
            <a:spLocks noGrp="1"/>
          </p:cNvSpPr>
          <p:nvPr>
            <p:ph type="sldNum" sz="quarter" idx="12"/>
          </p:nvPr>
        </p:nvSpPr>
        <p:spPr/>
        <p:txBody>
          <a:bodyPr/>
          <a:lstStyle/>
          <a:p>
            <a:fld id="{8680CC61-DB77-4485-B460-D8E4038D4204}" type="slidenum">
              <a:rPr lang="fi-FI" smtClean="0"/>
              <a:t>26</a:t>
            </a:fld>
          </a:p>
        </p:txBody>
      </p:sp>
      <p:sp>
        <p:nvSpPr>
          <p:cNvPr id="6" name="Otsikko 5">
            <a:extLst>
              <a:ext uri="{FF2B5EF4-FFF2-40B4-BE49-F238E27FC236}">
                <a16:creationId xmlns:a16="http://schemas.microsoft.com/office/drawing/2014/main" id="{3CEC6469-CA14-2E69-FBB9-98726B2692D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135498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a:lstStyle/>
          <a:p>
            <a:r>
              <a:rPr lang="sv-FI" dirty="1"/>
              <a:t>Intern uppföljning är en väsentlig del av utvecklingen av kompetensen inom digital säkerhet.</a:t>
            </a:r>
          </a:p>
          <a:p>
            <a:r>
              <a:rPr lang="sv-FI" dirty="1"/>
              <a:t>Med hjälp av uppföljningen är det möjligt att upptäcka sådant som kräver utveckling.</a:t>
            </a:r>
          </a:p>
          <a:p>
            <a:r>
              <a:rPr lang="sv-FI" dirty="1"/>
              <a:t>Fastställ mål och indikatorer för utvecklingen av kompetensen inom digital säkerhet.</a:t>
            </a:r>
          </a:p>
          <a:p>
            <a:r>
              <a:rPr lang="sv-FI" dirty="1"/>
              <a:t>Med hjälp av uppföljningen ska ni också se till att resurserna är tillräckliga.</a:t>
            </a:r>
            <a:r>
              <a:rPr lang="sv-FI" dirty="1"/>
              <a:t> </a:t>
            </a:r>
            <a:r>
              <a:rPr lang="sv-FI" dirty="1"/>
              <a:t>Utan tillräckliga resurser kan man inte sörja för den digitala säkerheten.</a:t>
            </a:r>
            <a:r>
              <a:rPr lang="sv-FI" dirty="1"/>
              <a:t> </a:t>
            </a:r>
          </a:p>
          <a:p>
            <a:r>
              <a:rPr lang="sv-FI" dirty="1"/>
              <a:t>Följ med hur personalen klarar av utbildningarna och presterar i testerna.</a:t>
            </a:r>
          </a:p>
          <a:p>
            <a:endParaRPr lang="fi-FI" dirty="0"/>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CF1769E6-1E6B-4E9B-9B66-12D89372FEE8}" type="datetime1">
              <a:rPr lang="fi-FI" smtClean="0"/>
              <a:t>5.12.2024</a:t>
            </a:fld>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27</a:t>
            </a:fld>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sv-FI" dirty="1"/>
              <a:t>2.6 Uppföljning</a:t>
            </a:r>
          </a:p>
        </p:txBody>
      </p:sp>
    </p:spTree>
    <p:extLst>
      <p:ext uri="{BB962C8B-B14F-4D97-AF65-F5344CB8AC3E}">
        <p14:creationId xmlns:p14="http://schemas.microsoft.com/office/powerpoint/2010/main" val="1655876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lnSpcReduction="10000"/>
          </a:bodyPr>
          <a:lstStyle/>
          <a:p>
            <a:pPr marL="341630" indent="-341630"/>
            <a:r>
              <a:rPr lang="sv-FI" dirty="1"/>
              <a:t>Gör utvecklingen av kompetensen inom digital säkerhet till en del av den normala arbetsvardagen</a:t>
            </a:r>
          </a:p>
          <a:p>
            <a:pPr marL="341630" indent="-341630"/>
            <a:r>
              <a:rPr lang="sv-FI" dirty="1"/>
              <a:t>En egen årsklocka kan göras upp för ärenden som gäller digital säkerhet eller så kan de inkluderas i en befintlig årsklocka</a:t>
            </a:r>
          </a:p>
          <a:p>
            <a:pPr marL="341630" indent="-341630"/>
            <a:r>
              <a:rPr lang="sv-FI" dirty="1"/>
              <a:t>I årsklockan ska åtminstone följande beaktas</a:t>
            </a:r>
          </a:p>
          <a:p>
            <a:pPr marL="798830" lvl="1" indent="-341630"/>
            <a:r>
              <a:rPr lang="sv-FI" dirty="1"/>
              <a:t>Årlig granskning och uppdatering av policyerna och ledningens godkännande</a:t>
            </a:r>
          </a:p>
          <a:p>
            <a:pPr marL="798830" lvl="1" indent="-341630"/>
            <a:r>
              <a:rPr lang="sv-FI" dirty="1"/>
              <a:t>Introduktion</a:t>
            </a:r>
          </a:p>
          <a:p>
            <a:pPr marL="798830" lvl="1" indent="-341630"/>
            <a:r>
              <a:rPr lang="sv-FI" dirty="1"/>
              <a:t>Utökande av kunskapen om digital säkerhet</a:t>
            </a:r>
          </a:p>
          <a:p>
            <a:pPr marL="798830" lvl="1" indent="-341630"/>
            <a:r>
              <a:rPr lang="sv-FI" dirty="1"/>
              <a:t>Uppdatering av anvisningarna för digital säkerhet</a:t>
            </a:r>
          </a:p>
          <a:p>
            <a:pPr marL="798830" lvl="1" indent="-341630"/>
            <a:r>
              <a:rPr lang="sv-FI" dirty="1"/>
              <a:t>Utbildningar i digital säkerhet</a:t>
            </a:r>
          </a:p>
          <a:p>
            <a:pPr marL="798830" lvl="1" indent="-341630"/>
            <a:r>
              <a:rPr lang="sv-FI" dirty="1"/>
              <a:t>Kompetenstestning</a:t>
            </a:r>
          </a:p>
          <a:p>
            <a:pPr marL="798830" lvl="1" indent="-341630"/>
            <a:r>
              <a:rPr lang="sv-FI" dirty="1"/>
              <a:t>Uppföljning och rapportering</a:t>
            </a:r>
          </a:p>
          <a:p>
            <a:pPr marL="798830" lvl="1" indent="-341630"/>
            <a:r>
              <a:rPr lang="sv-FI" dirty="1"/>
              <a:t>Regelbunden kommunikation om aktuella frågor inom digital säkerhet</a:t>
            </a:r>
          </a:p>
          <a:p>
            <a:pPr marL="1241630" lvl="2" indent="-341630"/>
            <a:r>
              <a:rPr lang="sv-FI" dirty="1"/>
              <a:t>Exempeltabell bifogas (Kommer senare).</a:t>
            </a:r>
          </a:p>
          <a:p>
            <a:pPr marL="798830" lvl="1" indent="-341630"/>
            <a:r>
              <a:rPr lang="sv-FI" dirty="1"/>
              <a:t>Övning, till exempel Taisto</a:t>
            </a:r>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E53E0459-7931-49D5-9009-C1231A7C3F49}" type="datetime1">
              <a:rPr lang="fi-FI" smtClean="0"/>
              <a:t>5.12.2024</a:t>
            </a:fld>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28</a:t>
            </a:fld>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normAutofit fontScale="90000"/>
          </a:bodyPr>
          <a:lstStyle/>
          <a:p>
            <a:r>
              <a:rPr lang="sv-FI" dirty="1"/>
              <a:t>2.7 Årsklocka för utveckling av kompetens inom digital säkerhet</a:t>
            </a:r>
          </a:p>
        </p:txBody>
      </p:sp>
    </p:spTree>
    <p:extLst>
      <p:ext uri="{BB962C8B-B14F-4D97-AF65-F5344CB8AC3E}">
        <p14:creationId xmlns:p14="http://schemas.microsoft.com/office/powerpoint/2010/main" val="253235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1038CAF-A70C-46EB-8C81-6303A2BFCDD0}"/>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sv-FI" dirty="1"/>
              <a:t>Ambassadören för digital säkerhet är medlem i organisationens personal och har fått rollen som främjare av kulturen för digital säkerhet i organisationen, men är till exempel inte informationssäkerhetsansvarig i organisationen.</a:t>
            </a:r>
          </a:p>
          <a:p>
            <a:pPr marL="341630" indent="-341630"/>
            <a:r>
              <a:rPr lang="sv-FI" dirty="1"/>
              <a:t>Ibruktagandet av modellen Ambassadör för digital säkerhet är ett sätt att utveckla organisationens kompetens och kultur inom digital säkerhet samt minska arbetsbördan för dem som ansvarar för organisationens digitala säkerhet.</a:t>
            </a:r>
          </a:p>
          <a:p>
            <a:r>
              <a:rPr lang="sv-FI" dirty="1"/>
              <a:t>Modellen har i första hand utvecklats för organisationer inom den offentliga förvaltningen, men den kan också tillämpas till exempel på affärslivets behov.</a:t>
            </a:r>
          </a:p>
          <a:p>
            <a:r>
              <a:rPr lang="sv-FI" dirty="1"/>
              <a:t>Modellen kan tillämpas på alla delområden inom Digital säkerhet.</a:t>
            </a:r>
          </a:p>
          <a:p>
            <a:pPr marL="0" indent="0">
              <a:buNone/>
            </a:pPr>
            <a:r>
              <a:rPr lang="sv-FI" dirty="1"/>
              <a:t> </a:t>
            </a:r>
          </a:p>
        </p:txBody>
      </p:sp>
      <p:sp>
        <p:nvSpPr>
          <p:cNvPr id="3" name="Otsikko 2">
            <a:extLst>
              <a:ext uri="{FF2B5EF4-FFF2-40B4-BE49-F238E27FC236}">
                <a16:creationId xmlns:a16="http://schemas.microsoft.com/office/drawing/2014/main" id="{30AC260C-3113-40A2-9F6C-0731D708D547}"/>
              </a:ext>
            </a:extLst>
          </p:cNvPr>
          <p:cNvSpPr>
            <a:spLocks noGrp="1"/>
          </p:cNvSpPr>
          <p:nvPr>
            <p:ph type="title"/>
          </p:nvPr>
        </p:nvSpPr>
        <p:spPr/>
        <p:txBody>
          <a:bodyPr>
            <a:normAutofit/>
          </a:bodyPr>
          <a:lstStyle/>
          <a:p>
            <a:r>
              <a:rPr lang="sv-FI" dirty="1"/>
              <a:t>3 Ambassadörsverksamhet inom digital säkerhet</a:t>
            </a:r>
          </a:p>
        </p:txBody>
      </p:sp>
      <p:sp>
        <p:nvSpPr>
          <p:cNvPr id="4" name="Päivämäärän paikkamerkki 3">
            <a:extLst>
              <a:ext uri="{FF2B5EF4-FFF2-40B4-BE49-F238E27FC236}">
                <a16:creationId xmlns:a16="http://schemas.microsoft.com/office/drawing/2014/main" id="{CFCD6C4B-0450-40C9-966C-8A1FB79C5384}"/>
              </a:ext>
            </a:extLst>
          </p:cNvPr>
          <p:cNvSpPr>
            <a:spLocks noGrp="1"/>
          </p:cNvSpPr>
          <p:nvPr>
            <p:ph type="dt" sz="half" idx="10"/>
          </p:nvPr>
        </p:nvSpPr>
        <p:spPr/>
        <p:txBody>
          <a:bodyPr/>
          <a:lstStyle/>
          <a:p>
            <a:fld id="{55FB6C0E-15E2-4764-86F2-3BEBAAB43EFC}" type="datetime1">
              <a:rPr lang="fi-FI" smtClean="0"/>
              <a:t>5.12.2024</a:t>
            </a:fld>
          </a:p>
        </p:txBody>
      </p:sp>
      <p:sp>
        <p:nvSpPr>
          <p:cNvPr id="6" name="Dian numeron paikkamerkki 5">
            <a:extLst>
              <a:ext uri="{FF2B5EF4-FFF2-40B4-BE49-F238E27FC236}">
                <a16:creationId xmlns:a16="http://schemas.microsoft.com/office/drawing/2014/main" id="{D070F7DA-BE7C-47BC-A02B-B1535E35D4A8}"/>
              </a:ext>
            </a:extLst>
          </p:cNvPr>
          <p:cNvSpPr>
            <a:spLocks noGrp="1"/>
          </p:cNvSpPr>
          <p:nvPr>
            <p:ph type="sldNum" sz="quarter" idx="12"/>
          </p:nvPr>
        </p:nvSpPr>
        <p:spPr/>
        <p:txBody>
          <a:bodyPr/>
          <a:lstStyle/>
          <a:p>
            <a:fld id="{8680CC61-DB77-4485-B460-D8E4038D4204}" type="slidenum">
              <a:rPr lang="fi-FI" smtClean="0"/>
              <a:t>29</a:t>
            </a:fld>
          </a:p>
        </p:txBody>
      </p:sp>
    </p:spTree>
    <p:extLst>
      <p:ext uri="{BB962C8B-B14F-4D97-AF65-F5344CB8AC3E}">
        <p14:creationId xmlns:p14="http://schemas.microsoft.com/office/powerpoint/2010/main" val="251283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B0E2B3-6083-8506-3C2A-62BB09D1020B}"/>
              </a:ext>
            </a:extLst>
          </p:cNvPr>
          <p:cNvSpPr>
            <a:spLocks noGrp="1"/>
          </p:cNvSpPr>
          <p:nvPr>
            <p:ph idx="1"/>
          </p:nvPr>
        </p:nvSpPr>
        <p:spPr/>
        <p:txBody>
          <a:bodyPr/>
          <a:lstStyle/>
          <a:p>
            <a:pPr marL="486040" indent="0">
              <a:spcAft>
                <a:spcPts val="1100"/>
              </a:spcAft>
              <a:buNone/>
            </a:pPr>
            <a:r>
              <a:rPr lang="sv-FI" dirty="1" sz="1800">
                <a:latin typeface="Arial" panose="020B0604020202020204" pitchFamily="34" charset="0"/>
                <a:ea typeface="Arial" panose="020B0604020202020204" pitchFamily="34" charset="0"/>
                <a:cs typeface="Arial" panose="020B0604020202020204" pitchFamily="34" charset="0"/>
              </a:rPr>
              <a:t>Detta stödmaterial har utarbetats för organisationer inom den offentliga förvaltningen för att främja ett säkert arbete och en trygg verksamhet.</a:t>
            </a:r>
            <a:r>
              <a:rPr lang="sv-FI" dirty="1" sz="1800">
                <a:latin typeface="Arial" panose="020B0604020202020204" pitchFamily="34" charset="0"/>
                <a:ea typeface="Arial" panose="020B0604020202020204" pitchFamily="34" charset="0"/>
                <a:cs typeface="Arial" panose="020B0604020202020204" pitchFamily="34" charset="0"/>
              </a:rPr>
              <a:t> </a:t>
            </a:r>
            <a:r>
              <a:rPr lang="sv-FI" dirty="1" sz="1800">
                <a:latin typeface="Arial" panose="020B0604020202020204" pitchFamily="34" charset="0"/>
                <a:ea typeface="Arial" panose="020B0604020202020204" pitchFamily="34" charset="0"/>
                <a:cs typeface="Arial" panose="020B0604020202020204" pitchFamily="34" charset="0"/>
              </a:rPr>
              <a:t>Stödmaterialet VAHTI God praxis grundar sig på de rekommendationer som ledningsgruppen för digital säkerhet inom den offentliga förvaltningen (VAHTI, https://dvv.fi/sv/vahti-natverket) sammanställt inom områdena riskhantering, verksamhetens kontinuitet och beredskap, kompetensutveckling, ICT-tjänster, informationssäkerhet och dataskydd.</a:t>
            </a:r>
            <a:r>
              <a:rPr lang="sv-FI" dirty="1" sz="1800">
                <a:latin typeface="Arial" panose="020B0604020202020204" pitchFamily="34" charset="0"/>
                <a:ea typeface="Arial" panose="020B0604020202020204" pitchFamily="34" charset="0"/>
                <a:cs typeface="Arial" panose="020B0604020202020204" pitchFamily="34" charset="0"/>
              </a:rPr>
              <a:t> </a:t>
            </a:r>
            <a:r>
              <a:rPr lang="sv-FI" dirty="1" sz="1800">
                <a:latin typeface="Arial" panose="020B0604020202020204" pitchFamily="34" charset="0"/>
                <a:ea typeface="Arial" panose="020B0604020202020204" pitchFamily="34" charset="0"/>
                <a:cs typeface="Arial" panose="020B0604020202020204" pitchFamily="34" charset="0"/>
              </a:rPr>
              <a:t>Genom att agera i enlighet med dem främjar vi samtidigt förverkligandet av cybersäkerheten.</a:t>
            </a:r>
            <a:r>
              <a:rPr lang="sv-FI" dirty="1" sz="1800">
                <a:latin typeface="Arial" panose="020B0604020202020204" pitchFamily="34" charset="0"/>
                <a:ea typeface="Arial" panose="020B0604020202020204" pitchFamily="34" charset="0"/>
                <a:cs typeface="Arial" panose="020B0604020202020204" pitchFamily="34" charset="0"/>
              </a:rPr>
              <a:t> </a:t>
            </a:r>
          </a:p>
          <a:p>
            <a:pPr marL="486040" indent="0">
              <a:spcAft>
                <a:spcPts val="1100"/>
              </a:spcAft>
              <a:buNone/>
            </a:pPr>
            <a:r>
              <a:rPr lang="sv-FI" dirty="1" sz="1800">
                <a:latin typeface="Arial" panose="020B0604020202020204" pitchFamily="34" charset="0"/>
                <a:ea typeface="Arial" panose="020B0604020202020204" pitchFamily="34" charset="0"/>
                <a:cs typeface="Arial" panose="020B0604020202020204" pitchFamily="34" charset="0"/>
              </a:rPr>
              <a:t>VAHTI god praxis - stödmaterial riktar sig i första hand till organisationer inom den offentliga förvaltningen, men det kan utnyttjas fritt av vilken organisation som helst.</a:t>
            </a:r>
            <a:r>
              <a:rPr lang="sv-FI" dirty="1" sz="1800">
                <a:latin typeface="Arial" panose="020B0604020202020204" pitchFamily="34" charset="0"/>
                <a:ea typeface="Arial" panose="020B0604020202020204" pitchFamily="34" charset="0"/>
                <a:cs typeface="Arial" panose="020B0604020202020204" pitchFamily="34" charset="0"/>
              </a:rPr>
              <a:t> </a:t>
            </a:r>
            <a:r>
              <a:rPr lang="sv-FI" dirty="1" sz="1800">
                <a:latin typeface="Arial" panose="020B0604020202020204" pitchFamily="34" charset="0"/>
                <a:ea typeface="Arial" panose="020B0604020202020204" pitchFamily="34" charset="0"/>
                <a:cs typeface="Arial" panose="020B0604020202020204" pitchFamily="34" charset="0"/>
              </a:rPr>
              <a:t>Om ni utvecklar eller förbättrar dessa material hoppas vi att ni också ger respons på dem så att vi kan vidareutveckla innehållet.</a:t>
            </a:r>
            <a:r>
              <a:rPr lang="sv-FI" dirty="1" sz="1800">
                <a:latin typeface="Arial" panose="020B0604020202020204" pitchFamily="34" charset="0"/>
                <a:ea typeface="Arial" panose="020B0604020202020204" pitchFamily="34" charset="0"/>
                <a:cs typeface="Arial" panose="020B0604020202020204" pitchFamily="34" charset="0"/>
              </a:rPr>
              <a:t> </a:t>
            </a:r>
            <a:r>
              <a:rPr lang="sv-FI" dirty="1" sz="1800">
                <a:latin typeface="Arial" panose="020B0604020202020204" pitchFamily="34" charset="0"/>
                <a:ea typeface="Arial" panose="020B0604020202020204" pitchFamily="34" charset="0"/>
                <a:cs typeface="Arial" panose="020B0604020202020204" pitchFamily="34" charset="0"/>
              </a:rPr>
              <a:t>Vi tar gärna emot förbättrings- och korrigeringsförslag och publicerar en uppdaterad version när vi fått tillräckligt med förslag.</a:t>
            </a:r>
            <a:r>
              <a:rPr lang="sv-FI" dirty="1" sz="1800">
                <a:latin typeface="Arial" panose="020B0604020202020204" pitchFamily="34" charset="0"/>
                <a:ea typeface="Arial" panose="020B0604020202020204" pitchFamily="34" charset="0"/>
                <a:cs typeface="Arial" panose="020B0604020202020204" pitchFamily="34" charset="0"/>
              </a:rPr>
              <a:t> </a:t>
            </a:r>
            <a:r>
              <a:rPr lang="sv-FI" dirty="1" sz="1800">
                <a:latin typeface="Arial" panose="020B0604020202020204" pitchFamily="34" charset="0"/>
                <a:ea typeface="Arial" panose="020B0604020202020204" pitchFamily="34" charset="0"/>
                <a:cs typeface="Arial" panose="020B0604020202020204" pitchFamily="34" charset="0"/>
              </a:rPr>
              <a:t>Du kan skicka respons:</a:t>
            </a:r>
            <a:r>
              <a:rPr lang="sv-FI" dirty="1" sz="1800">
                <a:latin typeface="Arial" panose="020B0604020202020204" pitchFamily="34" charset="0"/>
                <a:ea typeface="Arial" panose="020B0604020202020204" pitchFamily="34" charset="0"/>
                <a:cs typeface="Arial" panose="020B0604020202020204" pitchFamily="34" charset="0"/>
              </a:rPr>
              <a:t> </a:t>
            </a:r>
            <a:r>
              <a:rPr lang="sv-FI" dirty="1" u="sng" sz="1800">
                <a:solidFill>
                  <a:srgbClr val="642F6C"/>
                </a:solidFill>
                <a:latin typeface="Arial" panose="020B0604020202020204" pitchFamily="34" charset="0"/>
                <a:ea typeface="Arial" panose="020B0604020202020204" pitchFamily="34" charset="0"/>
                <a:cs typeface="Arial" panose="020B0604020202020204" pitchFamily="34" charset="0"/>
                <a:hlinkClick r:id="rId3"/>
              </a:rPr>
              <a:t>digiturva@dvv.fi</a:t>
            </a:r>
            <a:r>
              <a:rPr lang="sv-FI" dirty="1" sz="1800">
                <a:latin typeface="Arial" panose="020B0604020202020204" pitchFamily="34" charset="0"/>
                <a:ea typeface="Arial" panose="020B0604020202020204" pitchFamily="34" charset="0"/>
                <a:cs typeface="Arial" panose="020B0604020202020204" pitchFamily="34" charset="0"/>
              </a:rPr>
              <a:t> - skriv "VHK digital säkerhetskompetens" i rubriken.</a:t>
            </a:r>
          </a:p>
          <a:p>
            <a:pPr marL="486040" indent="0">
              <a:spcAft>
                <a:spcPts val="1100"/>
              </a:spcAft>
              <a:buNone/>
            </a:pPr>
            <a:r>
              <a:rPr lang="sv-FI" dirty="1" sz="1800">
                <a:latin typeface="Arial" panose="020B0604020202020204" pitchFamily="34" charset="0"/>
                <a:ea typeface="Arial" panose="020B0604020202020204" pitchFamily="34" charset="0"/>
                <a:cs typeface="Arial" panose="020B0604020202020204" pitchFamily="34" charset="0"/>
              </a:rPr>
              <a:t>Varje organisation ska redigera materialet för sina egna behov och det ska inte publiceras som sådant eller delas ut för att användas inom organisationen.</a:t>
            </a:r>
          </a:p>
          <a:p>
            <a:endParaRPr lang="fi-FI" dirty="0"/>
          </a:p>
        </p:txBody>
      </p:sp>
      <p:sp>
        <p:nvSpPr>
          <p:cNvPr id="3" name="Päivämäärän paikkamerkki 2">
            <a:extLst>
              <a:ext uri="{FF2B5EF4-FFF2-40B4-BE49-F238E27FC236}">
                <a16:creationId xmlns:a16="http://schemas.microsoft.com/office/drawing/2014/main" id="{E9A02C98-13B6-A5AB-71AD-97ABE83B351B}"/>
              </a:ext>
            </a:extLst>
          </p:cNvPr>
          <p:cNvSpPr>
            <a:spLocks noGrp="1"/>
          </p:cNvSpPr>
          <p:nvPr>
            <p:ph type="dt" sz="half" idx="10"/>
          </p:nvPr>
        </p:nvSpPr>
        <p:spPr/>
        <p:txBody>
          <a:bodyPr/>
          <a:lstStyle/>
          <a:p>
            <a:fld id="{0B196FD0-05B3-454D-8E1D-AF3958D29291}" type="datetime1">
              <a:rPr lang="fi-FI" smtClean="0"/>
              <a:t>5.12.2024</a:t>
            </a:fld>
          </a:p>
        </p:txBody>
      </p:sp>
      <p:sp>
        <p:nvSpPr>
          <p:cNvPr id="4" name="Alatunnisteen paikkamerkki 3">
            <a:extLst>
              <a:ext uri="{FF2B5EF4-FFF2-40B4-BE49-F238E27FC236}">
                <a16:creationId xmlns:a16="http://schemas.microsoft.com/office/drawing/2014/main" id="{3688DB35-8DE2-660E-3BD1-6E4F8F2D2A5E}"/>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701033B6-F8DB-6839-1B7A-38336EE6760C}"/>
              </a:ext>
            </a:extLst>
          </p:cNvPr>
          <p:cNvSpPr>
            <a:spLocks noGrp="1"/>
          </p:cNvSpPr>
          <p:nvPr>
            <p:ph type="sldNum" sz="quarter" idx="12"/>
          </p:nvPr>
        </p:nvSpPr>
        <p:spPr/>
        <p:txBody>
          <a:bodyPr/>
          <a:lstStyle/>
          <a:p>
            <a:fld id="{8680CC61-DB77-4485-B460-D8E4038D4204}" type="slidenum">
              <a:rPr lang="fi-FI" smtClean="0"/>
              <a:t>3</a:t>
            </a:fld>
          </a:p>
        </p:txBody>
      </p:sp>
      <p:sp>
        <p:nvSpPr>
          <p:cNvPr id="6" name="Otsikko 5">
            <a:extLst>
              <a:ext uri="{FF2B5EF4-FFF2-40B4-BE49-F238E27FC236}">
                <a16:creationId xmlns:a16="http://schemas.microsoft.com/office/drawing/2014/main" id="{21FD8695-E58F-99CD-EFAA-9B4FBDEB15F9}"/>
              </a:ext>
            </a:extLst>
          </p:cNvPr>
          <p:cNvSpPr>
            <a:spLocks noGrp="1"/>
          </p:cNvSpPr>
          <p:nvPr>
            <p:ph type="title"/>
          </p:nvPr>
        </p:nvSpPr>
        <p:spPr/>
        <p:txBody>
          <a:bodyPr>
            <a:normAutofit fontScale="90000"/>
          </a:bodyPr>
          <a:lstStyle/>
          <a:p>
            <a:r>
              <a:rPr lang="sv-FI" dirty="1"/>
              <a:t>VAHTI god praxis - från stödmaterialet</a:t>
            </a:r>
          </a:p>
        </p:txBody>
      </p:sp>
    </p:spTree>
    <p:extLst>
      <p:ext uri="{BB962C8B-B14F-4D97-AF65-F5344CB8AC3E}">
        <p14:creationId xmlns:p14="http://schemas.microsoft.com/office/powerpoint/2010/main" val="243126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B483A38-080A-6D42-42C1-FBD384B17C8C}"/>
              </a:ext>
            </a:extLst>
          </p:cNvPr>
          <p:cNvSpPr>
            <a:spLocks noGrp="1"/>
          </p:cNvSpPr>
          <p:nvPr>
            <p:ph idx="1"/>
          </p:nvPr>
        </p:nvSpPr>
        <p:spPr/>
        <p:txBody>
          <a:bodyPr vert="horz" lIns="91440" tIns="45720" rIns="91440" bIns="45720" rtlCol="0" anchor="t">
            <a:normAutofit fontScale="92500"/>
          </a:bodyPr>
          <a:lstStyle/>
          <a:p>
            <a:pPr marL="341630" indent="-341630"/>
            <a:r>
              <a:rPr lang="sv-FI" dirty="1">
                <a:solidFill>
                  <a:schemeClr val="tx1"/>
                </a:solidFill>
              </a:rPr>
              <a:t>Ambassadörerna för digital säkerhet stöder förankringen av organisationens informationssäkerhets- och dataskyddspolicy genom att regelbundet dela aktuell information om informationssäkerhet och dataskydd samt genom att svara på personalens frågor.</a:t>
            </a:r>
          </a:p>
          <a:p>
            <a:r>
              <a:rPr lang="sv-FI" dirty="1"/>
              <a:t>Tröskeln att närma sig Ambassadören för digital säkerhet är sannolikt lägre än till exempel för de som ansvarar för organisationens digitala säkerhet.</a:t>
            </a:r>
            <a:r>
              <a:rPr lang="sv-FI" dirty="1">
                <a:solidFill>
                  <a:schemeClr val="tx1"/>
                </a:solidFill>
              </a:rPr>
              <a:t> </a:t>
            </a:r>
            <a:r>
              <a:rPr lang="sv-FI" dirty="1">
                <a:solidFill>
                  <a:schemeClr val="tx1"/>
                </a:solidFill>
              </a:rPr>
              <a:t>Ambassadörerna för digital säkerhet fungerar som en bro mellan personalen och de informationssäkerhets- och dataskyddsansvariga, vilket underlättar integreringen av informationssäkerhets- och dataskyddspraxis i organisationens alla funktioner.</a:t>
            </a:r>
          </a:p>
          <a:p>
            <a:pPr marL="0" indent="0">
              <a:buNone/>
            </a:pPr>
            <a:endParaRPr lang="fi-FI" dirty="0"/>
          </a:p>
          <a:p>
            <a:r>
              <a:rPr lang="sv-FI" dirty="1">
                <a:solidFill>
                  <a:schemeClr val="tx1"/>
                </a:solidFill>
              </a:rPr>
              <a:t>Ambassadörerna för digital säkerhet används för att utveckla organisationens utbildningar och anvisningar samt som testgrupp.</a:t>
            </a:r>
            <a:r>
              <a:rPr lang="sv-FI" dirty="1">
                <a:solidFill>
                  <a:schemeClr val="tx1"/>
                </a:solidFill>
              </a:rPr>
              <a:t> </a:t>
            </a:r>
            <a:r>
              <a:rPr lang="sv-FI" dirty="1">
                <a:solidFill>
                  <a:schemeClr val="tx1"/>
                </a:solidFill>
              </a:rPr>
              <a:t>Detta säkerställer att utbildningarna är begripliga och lämpliga för arbetsuppgifterna</a:t>
            </a:r>
          </a:p>
          <a:p>
            <a:r>
              <a:rPr lang="sv-FI" dirty="1">
                <a:solidFill>
                  <a:schemeClr val="tx1"/>
                </a:solidFill>
              </a:rPr>
              <a:t>Ambassadörerna stärker personalens åtagande i datasäkerhetsmålen och främjar en organisationskultur som förhåller sig positivt gentemot digital säkerhet.</a:t>
            </a:r>
          </a:p>
        </p:txBody>
      </p:sp>
      <p:sp>
        <p:nvSpPr>
          <p:cNvPr id="3" name="Päivämäärän paikkamerkki 2">
            <a:extLst>
              <a:ext uri="{FF2B5EF4-FFF2-40B4-BE49-F238E27FC236}">
                <a16:creationId xmlns:a16="http://schemas.microsoft.com/office/drawing/2014/main" id="{C7B4D8E7-86D2-FB6C-5E96-CC5BC42B6B0C}"/>
              </a:ext>
            </a:extLst>
          </p:cNvPr>
          <p:cNvSpPr>
            <a:spLocks noGrp="1"/>
          </p:cNvSpPr>
          <p:nvPr>
            <p:ph type="dt" sz="half" idx="10"/>
          </p:nvPr>
        </p:nvSpPr>
        <p:spPr/>
        <p:txBody>
          <a:bodyPr/>
          <a:lstStyle/>
          <a:p>
            <a:fld id="{7D0ED2FC-7D1D-4B82-9C2F-6537B52E1483}" type="datetime1">
              <a:rPr lang="fi-FI" smtClean="0"/>
              <a:t>5.12.2024</a:t>
            </a:fld>
          </a:p>
        </p:txBody>
      </p:sp>
      <p:sp>
        <p:nvSpPr>
          <p:cNvPr id="5" name="Dian numeron paikkamerkki 4">
            <a:extLst>
              <a:ext uri="{FF2B5EF4-FFF2-40B4-BE49-F238E27FC236}">
                <a16:creationId xmlns:a16="http://schemas.microsoft.com/office/drawing/2014/main" id="{A72EB051-F392-99FA-0706-D39F2EF23F3A}"/>
              </a:ext>
            </a:extLst>
          </p:cNvPr>
          <p:cNvSpPr>
            <a:spLocks noGrp="1"/>
          </p:cNvSpPr>
          <p:nvPr>
            <p:ph type="sldNum" sz="quarter" idx="12"/>
          </p:nvPr>
        </p:nvSpPr>
        <p:spPr/>
        <p:txBody>
          <a:bodyPr/>
          <a:lstStyle/>
          <a:p>
            <a:fld id="{8680CC61-DB77-4485-B460-D8E4038D4204}" type="slidenum">
              <a:rPr lang="fi-FI" smtClean="0"/>
              <a:t>30</a:t>
            </a:fld>
          </a:p>
        </p:txBody>
      </p:sp>
      <p:sp>
        <p:nvSpPr>
          <p:cNvPr id="6" name="Otsikko 5">
            <a:extLst>
              <a:ext uri="{FF2B5EF4-FFF2-40B4-BE49-F238E27FC236}">
                <a16:creationId xmlns:a16="http://schemas.microsoft.com/office/drawing/2014/main" id="{AFA4BA88-0A31-9364-66C4-2C3C182FB2B3}"/>
              </a:ext>
            </a:extLst>
          </p:cNvPr>
          <p:cNvSpPr>
            <a:spLocks noGrp="1"/>
          </p:cNvSpPr>
          <p:nvPr>
            <p:ph type="title"/>
          </p:nvPr>
        </p:nvSpPr>
        <p:spPr/>
        <p:txBody>
          <a:bodyPr>
            <a:normAutofit fontScale="90000"/>
          </a:bodyPr>
          <a:lstStyle/>
          <a:p>
            <a:r>
              <a:rPr lang="sv-FI" dirty="1"/>
              <a:t>3.1 Vilken nytta har man av modellen Ambassadör för digital säkerhet?</a:t>
            </a:r>
          </a:p>
        </p:txBody>
      </p:sp>
    </p:spTree>
    <p:extLst>
      <p:ext uri="{BB962C8B-B14F-4D97-AF65-F5344CB8AC3E}">
        <p14:creationId xmlns:p14="http://schemas.microsoft.com/office/powerpoint/2010/main" val="150816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CF2069-CE81-3042-3B80-FF93CFDE4035}"/>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sv-FI" dirty="1">
                <a:solidFill>
                  <a:schemeClr val="tx1"/>
                </a:solidFill>
              </a:rPr>
              <a:t>Det är viktigt att ställa upp tydliga mål för ambassadörsverksamheten med hjälp av vilka man kan bedöma verksamhetens effektivitet och genomslagskraft.</a:t>
            </a:r>
          </a:p>
          <a:p>
            <a:pPr marL="341630" indent="-341630"/>
            <a:r>
              <a:rPr lang="sv-FI" dirty="1">
                <a:solidFill>
                  <a:schemeClr val="tx1"/>
                </a:solidFill>
              </a:rPr>
              <a:t>Verksamhetens effektivitet mäts till exempel genom att följa upp resultaten av simuleringarna av nätfiske, prestationsprocenten i utbildningar i digital säkerhet och genom minskat antal rapporterade tillbud.</a:t>
            </a:r>
          </a:p>
          <a:p>
            <a:r>
              <a:rPr lang="sv-FI" dirty="1">
                <a:solidFill>
                  <a:schemeClr val="tx1"/>
                </a:solidFill>
              </a:rPr>
              <a:t>Ambassadörerna får en egen kommunikationskanal där även de som ansvarar för organisationens digitala säkerhet deltar.</a:t>
            </a:r>
            <a:r>
              <a:rPr lang="sv-FI" dirty="1">
                <a:solidFill>
                  <a:schemeClr val="tx1"/>
                </a:solidFill>
              </a:rPr>
              <a:t> </a:t>
            </a:r>
            <a:r>
              <a:rPr lang="sv-FI" dirty="1">
                <a:solidFill>
                  <a:schemeClr val="tx1"/>
                </a:solidFill>
              </a:rPr>
              <a:t>När ambassadörsverksamheten inleds säkerställer man att ambassadörerna känner till sitt ansvar att ge anvisningar enligt organisationens politik för digital säkerhet. Det är viktigt eftersom de övriga medlemmarna i organisationen litar på deras kompetens.</a:t>
            </a:r>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AC0B529-9F09-7878-7583-BE05354D4116}"/>
              </a:ext>
            </a:extLst>
          </p:cNvPr>
          <p:cNvSpPr>
            <a:spLocks noGrp="1"/>
          </p:cNvSpPr>
          <p:nvPr>
            <p:ph type="dt" sz="half" idx="10"/>
          </p:nvPr>
        </p:nvSpPr>
        <p:spPr/>
        <p:txBody>
          <a:bodyPr/>
          <a:lstStyle/>
          <a:p>
            <a:fld id="{7D0ED2FC-7D1D-4B82-9C2F-6537B52E1483}" type="datetime1">
              <a:rPr lang="fi-FI" smtClean="0"/>
              <a:t>5.12.2024</a:t>
            </a:fld>
          </a:p>
        </p:txBody>
      </p:sp>
      <p:sp>
        <p:nvSpPr>
          <p:cNvPr id="5" name="Dian numeron paikkamerkki 4">
            <a:extLst>
              <a:ext uri="{FF2B5EF4-FFF2-40B4-BE49-F238E27FC236}">
                <a16:creationId xmlns:a16="http://schemas.microsoft.com/office/drawing/2014/main" id="{E55B47D1-39BE-AAD6-DECB-96902F4D323B}"/>
              </a:ext>
            </a:extLst>
          </p:cNvPr>
          <p:cNvSpPr>
            <a:spLocks noGrp="1"/>
          </p:cNvSpPr>
          <p:nvPr>
            <p:ph type="sldNum" sz="quarter" idx="12"/>
          </p:nvPr>
        </p:nvSpPr>
        <p:spPr/>
        <p:txBody>
          <a:bodyPr/>
          <a:lstStyle/>
          <a:p>
            <a:fld id="{8680CC61-DB77-4485-B460-D8E4038D4204}" type="slidenum">
              <a:rPr lang="fi-FI" smtClean="0"/>
              <a:t>31</a:t>
            </a:fld>
          </a:p>
        </p:txBody>
      </p:sp>
      <p:sp>
        <p:nvSpPr>
          <p:cNvPr id="6" name="Otsikko 5">
            <a:extLst>
              <a:ext uri="{FF2B5EF4-FFF2-40B4-BE49-F238E27FC236}">
                <a16:creationId xmlns:a16="http://schemas.microsoft.com/office/drawing/2014/main" id="{256394C3-478B-F0F6-9DFF-1FD5D5D39326}"/>
              </a:ext>
            </a:extLst>
          </p:cNvPr>
          <p:cNvSpPr>
            <a:spLocks noGrp="1"/>
          </p:cNvSpPr>
          <p:nvPr>
            <p:ph type="title"/>
          </p:nvPr>
        </p:nvSpPr>
        <p:spPr/>
        <p:txBody>
          <a:bodyPr>
            <a:normAutofit fontScale="90000"/>
          </a:bodyPr>
          <a:lstStyle/>
          <a:p>
            <a:r>
              <a:rPr lang="sv-FI" dirty="1"/>
              <a:t>3.2 Hur inleder man modellen Ambassadör för digital säkerhet i organisationen</a:t>
            </a:r>
          </a:p>
        </p:txBody>
      </p:sp>
    </p:spTree>
    <p:extLst>
      <p:ext uri="{BB962C8B-B14F-4D97-AF65-F5344CB8AC3E}">
        <p14:creationId xmlns:p14="http://schemas.microsoft.com/office/powerpoint/2010/main" val="2086317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BCBA04C-90FA-5A28-DA77-512C82EC3416}"/>
              </a:ext>
            </a:extLst>
          </p:cNvPr>
          <p:cNvSpPr>
            <a:spLocks noGrp="1"/>
          </p:cNvSpPr>
          <p:nvPr>
            <p:ph idx="1"/>
          </p:nvPr>
        </p:nvSpPr>
        <p:spPr/>
        <p:txBody>
          <a:bodyPr>
            <a:normAutofit fontScale="92500"/>
          </a:bodyPr>
          <a:lstStyle/>
          <a:p>
            <a:r>
              <a:rPr lang="sv-FI" dirty="1">
                <a:solidFill>
                  <a:schemeClr val="tx1"/>
                </a:solidFill>
              </a:rPr>
              <a:t>Nätverket av ambassadörer för digital säkerhet fungerar som den primära kontaktpunkten för anmälningar om informationssäkerhetsincidenter, där enkla ärenden avgörs av ambassadörerna och utmanande fall hänvisas till experter på digital säkerhet.</a:t>
            </a:r>
          </a:p>
          <a:p>
            <a:r>
              <a:rPr lang="sv-FI" dirty="1">
                <a:solidFill>
                  <a:schemeClr val="tx1"/>
                </a:solidFill>
              </a:rPr>
              <a:t>Ambassadörerna får tydliga instruktioner, uppgiftsbegränsningar och ansvarsområden för att deras roll i organisationen ska vara entydig och fungerande.</a:t>
            </a:r>
          </a:p>
          <a:p>
            <a:r>
              <a:rPr lang="sv-FI" dirty="1">
                <a:solidFill>
                  <a:schemeClr val="tx1"/>
                </a:solidFill>
              </a:rPr>
              <a:t>En spelbok utarbetas för ambassadörerna där man dokumenterar verksamhetsregler och anvisningar genom att säkerställa att alla parter följer samma praxis.</a:t>
            </a:r>
          </a:p>
          <a:p>
            <a:r>
              <a:rPr lang="sv-FI" dirty="1">
                <a:solidFill>
                  <a:schemeClr val="tx1"/>
                </a:solidFill>
              </a:rPr>
              <a:t>I stora organisationer representerar ambassadörerna för digital säkerhet alla funktioner och grupper så att varje grupp har minst en ambassadör med i nätverket.</a:t>
            </a:r>
          </a:p>
          <a:p>
            <a:r>
              <a:rPr lang="sv-FI" dirty="1">
                <a:solidFill>
                  <a:schemeClr val="tx1"/>
                </a:solidFill>
              </a:rPr>
              <a:t>Alla fall som ambassadörerna behandlar rapporteras systematiskt via organisationens officiella kanaler så att uppgifterna hanteras på ett centraliserat sätt.</a:t>
            </a:r>
          </a:p>
        </p:txBody>
      </p:sp>
      <p:sp>
        <p:nvSpPr>
          <p:cNvPr id="3" name="Päivämäärän paikkamerkki 2">
            <a:extLst>
              <a:ext uri="{FF2B5EF4-FFF2-40B4-BE49-F238E27FC236}">
                <a16:creationId xmlns:a16="http://schemas.microsoft.com/office/drawing/2014/main" id="{12FC3545-1EE1-A93A-668E-5E8577D4A03B}"/>
              </a:ext>
            </a:extLst>
          </p:cNvPr>
          <p:cNvSpPr>
            <a:spLocks noGrp="1"/>
          </p:cNvSpPr>
          <p:nvPr>
            <p:ph type="dt" sz="half" idx="10"/>
          </p:nvPr>
        </p:nvSpPr>
        <p:spPr/>
        <p:txBody>
          <a:bodyPr/>
          <a:lstStyle/>
          <a:p>
            <a:fld id="{7D0ED2FC-7D1D-4B82-9C2F-6537B52E1483}" type="datetime1">
              <a:rPr lang="fi-FI" smtClean="0"/>
              <a:t>5.12.2024</a:t>
            </a:fld>
          </a:p>
        </p:txBody>
      </p:sp>
      <p:sp>
        <p:nvSpPr>
          <p:cNvPr id="4" name="Alatunnisteen paikkamerkki 3">
            <a:extLst>
              <a:ext uri="{FF2B5EF4-FFF2-40B4-BE49-F238E27FC236}">
                <a16:creationId xmlns:a16="http://schemas.microsoft.com/office/drawing/2014/main" id="{8E8F1AEC-0925-6491-88FE-850B28E473A6}"/>
              </a:ext>
            </a:extLst>
          </p:cNvPr>
          <p:cNvSpPr>
            <a:spLocks noGrp="1"/>
          </p:cNvSpPr>
          <p:nvPr>
            <p:ph type="ftr" sz="quarter" idx="11"/>
          </p:nvPr>
        </p:nvSpPr>
        <p:spPr/>
        <p:txBody>
          <a:bodyPr/>
          <a:lstStyle/>
          <a:p>
            <a:r>
              <a:rPr lang="sv-FI" dirty="1"/>
              <a:t>[Presentatör, Presentationens namn]</a:t>
            </a:r>
          </a:p>
        </p:txBody>
      </p:sp>
      <p:sp>
        <p:nvSpPr>
          <p:cNvPr id="5" name="Dian numeron paikkamerkki 4">
            <a:extLst>
              <a:ext uri="{FF2B5EF4-FFF2-40B4-BE49-F238E27FC236}">
                <a16:creationId xmlns:a16="http://schemas.microsoft.com/office/drawing/2014/main" id="{B98220F5-048C-10F9-A9B9-99DE1493D37C}"/>
              </a:ext>
            </a:extLst>
          </p:cNvPr>
          <p:cNvSpPr>
            <a:spLocks noGrp="1"/>
          </p:cNvSpPr>
          <p:nvPr>
            <p:ph type="sldNum" sz="quarter" idx="12"/>
          </p:nvPr>
        </p:nvSpPr>
        <p:spPr/>
        <p:txBody>
          <a:bodyPr/>
          <a:lstStyle/>
          <a:p>
            <a:fld id="{8680CC61-DB77-4485-B460-D8E4038D4204}" type="slidenum">
              <a:rPr lang="fi-FI" smtClean="0"/>
              <a:t>32</a:t>
            </a:fld>
          </a:p>
        </p:txBody>
      </p:sp>
      <p:sp>
        <p:nvSpPr>
          <p:cNvPr id="6" name="Otsikko 5">
            <a:extLst>
              <a:ext uri="{FF2B5EF4-FFF2-40B4-BE49-F238E27FC236}">
                <a16:creationId xmlns:a16="http://schemas.microsoft.com/office/drawing/2014/main" id="{DB375034-7B8C-D836-336E-C1DF6817477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856606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08231D3-150C-22FB-79E7-0F65F69750FE}"/>
              </a:ext>
            </a:extLst>
          </p:cNvPr>
          <p:cNvSpPr>
            <a:spLocks noGrp="1"/>
          </p:cNvSpPr>
          <p:nvPr>
            <p:ph idx="1"/>
          </p:nvPr>
        </p:nvSpPr>
        <p:spPr/>
        <p:txBody>
          <a:bodyPr>
            <a:normAutofit fontScale="92500"/>
          </a:bodyPr>
          <a:lstStyle/>
          <a:p>
            <a:r>
              <a:rPr lang="sv-FI" dirty="1">
                <a:solidFill>
                  <a:schemeClr val="tx1"/>
                </a:solidFill>
              </a:rPr>
              <a:t>Intervjuer ordnas och på grundval av dem väljs ambassadörerna för digital säkerhet till nätverket.</a:t>
            </a:r>
          </a:p>
          <a:p>
            <a:r>
              <a:rPr lang="sv-FI" dirty="1">
                <a:solidFill>
                  <a:schemeClr val="tx1"/>
                </a:solidFill>
              </a:rPr>
              <a:t>Tydliga anvisningar och utbildning utvecklas för ambassadörerna där principerna och verksamhetssätten fastställs.</a:t>
            </a:r>
            <a:r>
              <a:rPr lang="sv-FI" dirty="1">
                <a:solidFill>
                  <a:schemeClr val="tx1"/>
                </a:solidFill>
              </a:rPr>
              <a:t> </a:t>
            </a:r>
            <a:r>
              <a:rPr lang="sv-FI" dirty="1">
                <a:solidFill>
                  <a:schemeClr val="tx1"/>
                </a:solidFill>
              </a:rPr>
              <a:t>Dessa behandlas separat med varje ambassadör.</a:t>
            </a:r>
          </a:p>
          <a:p>
            <a:r>
              <a:rPr lang="sv-FI" dirty="1">
                <a:solidFill>
                  <a:schemeClr val="tx1"/>
                </a:solidFill>
              </a:rPr>
              <a:t>Verksamheten med ambassadörer för digital säkerhet inleds genom att man ordnar ett KickOff-evenemang som skapar sammanhållning för nätverket och ger verksamheten en riktning.</a:t>
            </a:r>
          </a:p>
          <a:p>
            <a:r>
              <a:rPr lang="sv-FI" dirty="1">
                <a:solidFill>
                  <a:schemeClr val="tx1"/>
                </a:solidFill>
              </a:rPr>
              <a:t>Möten ordnas regelbundet för nätverket, där även organisationens experter på digital säkerhet deltar.</a:t>
            </a:r>
            <a:r>
              <a:rPr lang="sv-FI" dirty="1">
                <a:solidFill>
                  <a:schemeClr val="tx1"/>
                </a:solidFill>
              </a:rPr>
              <a:t> </a:t>
            </a:r>
            <a:r>
              <a:rPr lang="sv-FI" dirty="1">
                <a:solidFill>
                  <a:schemeClr val="tx1"/>
                </a:solidFill>
              </a:rPr>
              <a:t>På mötena behandlas nätverkets situationer och man får information om hotfulla situationer i organisationen.</a:t>
            </a:r>
          </a:p>
          <a:p>
            <a:r>
              <a:rPr lang="sv-FI" dirty="1">
                <a:solidFill>
                  <a:schemeClr val="tx1"/>
                </a:solidFill>
              </a:rPr>
              <a:t>Ambassadörernas tidsanvändning fastställs och man kommer överens om en eventuell tilläggsersättning.</a:t>
            </a:r>
          </a:p>
          <a:p>
            <a:r>
              <a:rPr lang="sv-FI" dirty="1">
                <a:solidFill>
                  <a:schemeClr val="tx1"/>
                </a:solidFill>
              </a:rPr>
              <a:t>Modellen pilottestas med en liten målgrupp innan den införs fullt ut.</a:t>
            </a:r>
          </a:p>
        </p:txBody>
      </p:sp>
      <p:sp>
        <p:nvSpPr>
          <p:cNvPr id="3" name="Päivämäärän paikkamerkki 2">
            <a:extLst>
              <a:ext uri="{FF2B5EF4-FFF2-40B4-BE49-F238E27FC236}">
                <a16:creationId xmlns:a16="http://schemas.microsoft.com/office/drawing/2014/main" id="{0D91E63A-8508-DEED-74FF-C2DDF31E9016}"/>
              </a:ext>
            </a:extLst>
          </p:cNvPr>
          <p:cNvSpPr>
            <a:spLocks noGrp="1"/>
          </p:cNvSpPr>
          <p:nvPr>
            <p:ph type="dt" sz="half" idx="10"/>
          </p:nvPr>
        </p:nvSpPr>
        <p:spPr/>
        <p:txBody>
          <a:bodyPr/>
          <a:lstStyle/>
          <a:p>
            <a:fld id="{7D0ED2FC-7D1D-4B82-9C2F-6537B52E1483}" type="datetime1">
              <a:rPr lang="fi-FI" smtClean="0"/>
              <a:t>5.12.2024</a:t>
            </a:fld>
          </a:p>
        </p:txBody>
      </p:sp>
      <p:sp>
        <p:nvSpPr>
          <p:cNvPr id="4" name="Alatunnisteen paikkamerkki 3">
            <a:extLst>
              <a:ext uri="{FF2B5EF4-FFF2-40B4-BE49-F238E27FC236}">
                <a16:creationId xmlns:a16="http://schemas.microsoft.com/office/drawing/2014/main" id="{8819F190-95C4-A396-4730-30FACCF8966B}"/>
              </a:ext>
            </a:extLst>
          </p:cNvPr>
          <p:cNvSpPr>
            <a:spLocks noGrp="1"/>
          </p:cNvSpPr>
          <p:nvPr>
            <p:ph type="ftr" sz="quarter" idx="11"/>
          </p:nvPr>
        </p:nvSpPr>
        <p:spPr/>
        <p:txBody>
          <a:bodyPr/>
          <a:lstStyle/>
          <a:p>
            <a:r>
              <a:rPr lang="sv-FI" dirty="1"/>
              <a:t>[Presentatör, Presentationens namn]</a:t>
            </a:r>
          </a:p>
        </p:txBody>
      </p:sp>
      <p:sp>
        <p:nvSpPr>
          <p:cNvPr id="5" name="Dian numeron paikkamerkki 4">
            <a:extLst>
              <a:ext uri="{FF2B5EF4-FFF2-40B4-BE49-F238E27FC236}">
                <a16:creationId xmlns:a16="http://schemas.microsoft.com/office/drawing/2014/main" id="{A155E295-CBF1-285C-49F4-4B35545C42D1}"/>
              </a:ext>
            </a:extLst>
          </p:cNvPr>
          <p:cNvSpPr>
            <a:spLocks noGrp="1"/>
          </p:cNvSpPr>
          <p:nvPr>
            <p:ph type="sldNum" sz="quarter" idx="12"/>
          </p:nvPr>
        </p:nvSpPr>
        <p:spPr/>
        <p:txBody>
          <a:bodyPr/>
          <a:lstStyle/>
          <a:p>
            <a:fld id="{8680CC61-DB77-4485-B460-D8E4038D4204}" type="slidenum">
              <a:rPr lang="fi-FI" smtClean="0"/>
              <a:t>33</a:t>
            </a:fld>
          </a:p>
        </p:txBody>
      </p:sp>
      <p:sp>
        <p:nvSpPr>
          <p:cNvPr id="6" name="Otsikko 5">
            <a:extLst>
              <a:ext uri="{FF2B5EF4-FFF2-40B4-BE49-F238E27FC236}">
                <a16:creationId xmlns:a16="http://schemas.microsoft.com/office/drawing/2014/main" id="{7C1E51D6-386B-D5BC-6AB7-807EAC3AD00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2080507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76B006A-C205-63E5-6D0C-8ED47C8F4452}"/>
              </a:ext>
            </a:extLst>
          </p:cNvPr>
          <p:cNvSpPr>
            <a:spLocks noGrp="1"/>
          </p:cNvSpPr>
          <p:nvPr>
            <p:ph idx="1"/>
          </p:nvPr>
        </p:nvSpPr>
        <p:spPr/>
        <p:txBody>
          <a:bodyPr>
            <a:normAutofit/>
          </a:bodyPr>
          <a:lstStyle/>
          <a:p>
            <a:r>
              <a:rPr lang="sv-FI" dirty="1">
                <a:solidFill>
                  <a:schemeClr val="tx1"/>
                </a:solidFill>
              </a:rPr>
              <a:t>Ambassadörerna för digital säkerhet ger råd i enlighet med organisationens informationssäkerhets- och dataskyddspolicy så att felaktig praxis inte sprids i organisationen.</a:t>
            </a:r>
          </a:p>
          <a:p>
            <a:r>
              <a:rPr lang="sv-FI" dirty="1">
                <a:solidFill>
                  <a:schemeClr val="tx1"/>
                </a:solidFill>
              </a:rPr>
              <a:t>Alla incidenter som avgjorts av digitala säkerhetsambassadörer rapporteras enligt organisationens officiella verksamhetsmodell för att lägesbilden ska förbli korrekt.</a:t>
            </a:r>
          </a:p>
          <a:p>
            <a:r>
              <a:rPr lang="sv-FI" dirty="1">
                <a:solidFill>
                  <a:schemeClr val="tx1"/>
                </a:solidFill>
              </a:rPr>
              <a:t>Ambassadörerna för digital säkerhet får tydlig information om vilka incidenter som är allvarliga och måste behandlas omedelbart.</a:t>
            </a:r>
          </a:p>
          <a:p>
            <a:endParaRPr lang="fi-FI" dirty="0"/>
          </a:p>
        </p:txBody>
      </p:sp>
      <p:sp>
        <p:nvSpPr>
          <p:cNvPr id="3" name="Päivämäärän paikkamerkki 2">
            <a:extLst>
              <a:ext uri="{FF2B5EF4-FFF2-40B4-BE49-F238E27FC236}">
                <a16:creationId xmlns:a16="http://schemas.microsoft.com/office/drawing/2014/main" id="{58D5210C-154F-147E-242A-1780B95AF147}"/>
              </a:ext>
            </a:extLst>
          </p:cNvPr>
          <p:cNvSpPr>
            <a:spLocks noGrp="1"/>
          </p:cNvSpPr>
          <p:nvPr>
            <p:ph type="dt" sz="half" idx="10"/>
          </p:nvPr>
        </p:nvSpPr>
        <p:spPr/>
        <p:txBody>
          <a:bodyPr/>
          <a:lstStyle/>
          <a:p>
            <a:fld id="{7D0ED2FC-7D1D-4B82-9C2F-6537B52E1483}" type="datetime1">
              <a:rPr lang="fi-FI" smtClean="0"/>
              <a:t>5.12.2024</a:t>
            </a:fld>
          </a:p>
        </p:txBody>
      </p:sp>
      <p:sp>
        <p:nvSpPr>
          <p:cNvPr id="5" name="Dian numeron paikkamerkki 4">
            <a:extLst>
              <a:ext uri="{FF2B5EF4-FFF2-40B4-BE49-F238E27FC236}">
                <a16:creationId xmlns:a16="http://schemas.microsoft.com/office/drawing/2014/main" id="{7C926D5F-ADC4-E560-FE2D-5F2A9C46ED48}"/>
              </a:ext>
            </a:extLst>
          </p:cNvPr>
          <p:cNvSpPr>
            <a:spLocks noGrp="1"/>
          </p:cNvSpPr>
          <p:nvPr>
            <p:ph type="sldNum" sz="quarter" idx="12"/>
          </p:nvPr>
        </p:nvSpPr>
        <p:spPr/>
        <p:txBody>
          <a:bodyPr/>
          <a:lstStyle/>
          <a:p>
            <a:fld id="{8680CC61-DB77-4485-B460-D8E4038D4204}" type="slidenum">
              <a:rPr lang="fi-FI" smtClean="0"/>
              <a:t>34</a:t>
            </a:fld>
          </a:p>
        </p:txBody>
      </p:sp>
      <p:sp>
        <p:nvSpPr>
          <p:cNvPr id="6" name="Otsikko 5">
            <a:extLst>
              <a:ext uri="{FF2B5EF4-FFF2-40B4-BE49-F238E27FC236}">
                <a16:creationId xmlns:a16="http://schemas.microsoft.com/office/drawing/2014/main" id="{F826C13F-B799-8D23-0772-DAEE62F0397B}"/>
              </a:ext>
            </a:extLst>
          </p:cNvPr>
          <p:cNvSpPr>
            <a:spLocks noGrp="1"/>
          </p:cNvSpPr>
          <p:nvPr>
            <p:ph type="title"/>
          </p:nvPr>
        </p:nvSpPr>
        <p:spPr/>
        <p:txBody>
          <a:bodyPr>
            <a:normAutofit fontScale="90000"/>
          </a:bodyPr>
          <a:lstStyle/>
          <a:p>
            <a:r>
              <a:rPr lang="sv-FI" dirty="1"/>
              <a:t>3.3 Saker att ta i beaktande när modellen Ambassadör för digital säkerhet tas i bruk</a:t>
            </a:r>
          </a:p>
        </p:txBody>
      </p:sp>
    </p:spTree>
    <p:extLst>
      <p:ext uri="{BB962C8B-B14F-4D97-AF65-F5344CB8AC3E}">
        <p14:creationId xmlns:p14="http://schemas.microsoft.com/office/powerpoint/2010/main" val="3140607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8508627-A67B-52AC-DB6F-E09E7C318C4F}"/>
              </a:ext>
            </a:extLst>
          </p:cNvPr>
          <p:cNvSpPr>
            <a:spLocks noGrp="1"/>
          </p:cNvSpPr>
          <p:nvPr>
            <p:ph idx="1"/>
          </p:nvPr>
        </p:nvSpPr>
        <p:spPr/>
        <p:txBody>
          <a:bodyPr vert="horz" lIns="91440" tIns="45720" rIns="91440" bIns="45720" rtlCol="0" anchor="t">
            <a:normAutofit/>
          </a:bodyPr>
          <a:lstStyle/>
          <a:p>
            <a:pPr marL="341630" indent="-341630"/>
            <a:r>
              <a:rPr lang="sv-FI" dirty="1"/>
              <a:t>Inom organisationen fastställs tydligt hur mycket arbetstid som får användas för ambassadörsverksamheten och om extra ersättning ska betalas för den.</a:t>
            </a:r>
          </a:p>
          <a:p>
            <a:pPr marL="341630" indent="-341630"/>
            <a:r>
              <a:rPr lang="sv-FI" dirty="1"/>
              <a:t>Dessutom drar man upp tydliga riktlinjer för vilka situationer som ambassadören för digital säkerhet ansvarar för och vilka som sköts av experterna på digital säkerhet.</a:t>
            </a:r>
          </a:p>
          <a:p>
            <a:r>
              <a:rPr lang="sv-FI" dirty="1">
                <a:solidFill>
                  <a:schemeClr val="tx1"/>
                </a:solidFill>
              </a:rPr>
              <a:t>Man säkerställer att ambassadörerna har tillräckligt med ansvar för att deras roll ska medföra betydande fördelar för organisationen.</a:t>
            </a:r>
          </a:p>
          <a:p>
            <a:endParaRPr lang="fi-FI" dirty="0"/>
          </a:p>
        </p:txBody>
      </p:sp>
      <p:sp>
        <p:nvSpPr>
          <p:cNvPr id="3" name="Päivämäärän paikkamerkki 2">
            <a:extLst>
              <a:ext uri="{FF2B5EF4-FFF2-40B4-BE49-F238E27FC236}">
                <a16:creationId xmlns:a16="http://schemas.microsoft.com/office/drawing/2014/main" id="{90F777AC-2F9F-47E4-7C81-914D71745092}"/>
              </a:ext>
            </a:extLst>
          </p:cNvPr>
          <p:cNvSpPr>
            <a:spLocks noGrp="1"/>
          </p:cNvSpPr>
          <p:nvPr>
            <p:ph type="dt" sz="half" idx="10"/>
          </p:nvPr>
        </p:nvSpPr>
        <p:spPr/>
        <p:txBody>
          <a:bodyPr/>
          <a:lstStyle/>
          <a:p>
            <a:fld id="{7D0ED2FC-7D1D-4B82-9C2F-6537B52E1483}" type="datetime1">
              <a:rPr lang="fi-FI" smtClean="0"/>
              <a:t>5.12.2024</a:t>
            </a:fld>
          </a:p>
        </p:txBody>
      </p:sp>
      <p:sp>
        <p:nvSpPr>
          <p:cNvPr id="5" name="Dian numeron paikkamerkki 4">
            <a:extLst>
              <a:ext uri="{FF2B5EF4-FFF2-40B4-BE49-F238E27FC236}">
                <a16:creationId xmlns:a16="http://schemas.microsoft.com/office/drawing/2014/main" id="{1073EAF2-539D-4082-4FAC-20A0BB93A19B}"/>
              </a:ext>
            </a:extLst>
          </p:cNvPr>
          <p:cNvSpPr>
            <a:spLocks noGrp="1"/>
          </p:cNvSpPr>
          <p:nvPr>
            <p:ph type="sldNum" sz="quarter" idx="12"/>
          </p:nvPr>
        </p:nvSpPr>
        <p:spPr/>
        <p:txBody>
          <a:bodyPr/>
          <a:lstStyle/>
          <a:p>
            <a:fld id="{8680CC61-DB77-4485-B460-D8E4038D4204}" type="slidenum">
              <a:rPr lang="fi-FI" smtClean="0"/>
              <a:t>35</a:t>
            </a:fld>
          </a:p>
        </p:txBody>
      </p:sp>
      <p:sp>
        <p:nvSpPr>
          <p:cNvPr id="6" name="Otsikko 5">
            <a:extLst>
              <a:ext uri="{FF2B5EF4-FFF2-40B4-BE49-F238E27FC236}">
                <a16:creationId xmlns:a16="http://schemas.microsoft.com/office/drawing/2014/main" id="{C832B091-DF17-5C3B-92A1-40F801C35254}"/>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72812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9B71D-C01F-4C07-A65D-E2DAE330B76F}"/>
              </a:ext>
            </a:extLst>
          </p:cNvPr>
          <p:cNvSpPr>
            <a:spLocks noGrp="1"/>
          </p:cNvSpPr>
          <p:nvPr>
            <p:ph type="title"/>
          </p:nvPr>
        </p:nvSpPr>
        <p:spPr/>
        <p:txBody>
          <a:bodyPr>
            <a:normAutofit fontScale="90000"/>
          </a:bodyPr>
          <a:lstStyle/>
          <a:p>
            <a:r>
              <a:rPr lang="sv-FI" dirty="1"/>
              <a:t>4.</a:t>
            </a:r>
            <a:r>
              <a:rPr lang="sv-FI" dirty="1"/>
              <a:t> </a:t>
            </a:r>
            <a:r>
              <a:rPr lang="sv-FI" dirty="1"/>
              <a:t>Utbildningshelheten Digital säkerhet i livet -</a:t>
            </a:r>
          </a:p>
        </p:txBody>
      </p:sp>
      <p:sp>
        <p:nvSpPr>
          <p:cNvPr id="4" name="Suorakulmio 3">
            <a:extLst>
              <a:ext uri="{FF2B5EF4-FFF2-40B4-BE49-F238E27FC236}">
                <a16:creationId xmlns:a16="http://schemas.microsoft.com/office/drawing/2014/main" id="{232BE9FE-BDB1-4B59-ADF5-F820ADD8171A}"/>
              </a:ext>
            </a:extLst>
          </p:cNvPr>
          <p:cNvSpPr/>
          <p:nvPr/>
        </p:nvSpPr>
        <p:spPr>
          <a:xfrm>
            <a:off x="961553" y="3266157"/>
            <a:ext cx="2869565"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a:t>Nätutbildningarna Digital säkerhet i livet och videorna Digital säkerhet eller Digital katastrof</a:t>
            </a:r>
          </a:p>
        </p:txBody>
      </p:sp>
      <p:sp>
        <p:nvSpPr>
          <p:cNvPr id="5" name="Suorakulmio 4">
            <a:extLst>
              <a:ext uri="{FF2B5EF4-FFF2-40B4-BE49-F238E27FC236}">
                <a16:creationId xmlns:a16="http://schemas.microsoft.com/office/drawing/2014/main" id="{C61A0F7B-4EC6-40BC-97D0-41A822C26C4E}"/>
              </a:ext>
            </a:extLst>
          </p:cNvPr>
          <p:cNvSpPr/>
          <p:nvPr/>
        </p:nvSpPr>
        <p:spPr>
          <a:xfrm>
            <a:off x="4235595" y="3274583"/>
            <a:ext cx="3229762"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a:t>Spelet Digital säkerhet i livet</a:t>
            </a:r>
          </a:p>
        </p:txBody>
      </p:sp>
      <p:sp>
        <p:nvSpPr>
          <p:cNvPr id="6" name="Suorakulmio 5">
            <a:extLst>
              <a:ext uri="{FF2B5EF4-FFF2-40B4-BE49-F238E27FC236}">
                <a16:creationId xmlns:a16="http://schemas.microsoft.com/office/drawing/2014/main" id="{69725B85-43D4-4FE1-BEAC-F729F93676D5}"/>
              </a:ext>
            </a:extLst>
          </p:cNvPr>
          <p:cNvSpPr/>
          <p:nvPr/>
        </p:nvSpPr>
        <p:spPr>
          <a:xfrm>
            <a:off x="7869834" y="3266157"/>
            <a:ext cx="3337256"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a:t>Testet Digital säkerhet i livet</a:t>
            </a:r>
          </a:p>
        </p:txBody>
      </p:sp>
      <p:sp>
        <p:nvSpPr>
          <p:cNvPr id="17" name="Nuoli: Ylös 16">
            <a:extLst>
              <a:ext uri="{FF2B5EF4-FFF2-40B4-BE49-F238E27FC236}">
                <a16:creationId xmlns:a16="http://schemas.microsoft.com/office/drawing/2014/main" id="{F5B766D9-AF5C-40A2-A9CF-904E84EC1549}"/>
              </a:ext>
            </a:extLst>
          </p:cNvPr>
          <p:cNvSpPr/>
          <p:nvPr/>
        </p:nvSpPr>
        <p:spPr>
          <a:xfrm>
            <a:off x="894878" y="4595485"/>
            <a:ext cx="2869564" cy="1737845"/>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a:t>Utbildningar</a:t>
            </a:r>
          </a:p>
          <a:p>
            <a:pPr algn="ctr"/>
            <a:r>
              <a:rPr lang="sv-FI" dirty="1"/>
              <a:t>2019-&gt;</a:t>
            </a:r>
          </a:p>
        </p:txBody>
      </p:sp>
      <p:sp>
        <p:nvSpPr>
          <p:cNvPr id="18" name="Nuoli: Ylös 17">
            <a:extLst>
              <a:ext uri="{FF2B5EF4-FFF2-40B4-BE49-F238E27FC236}">
                <a16:creationId xmlns:a16="http://schemas.microsoft.com/office/drawing/2014/main" id="{79BDAA28-7E01-4AF5-A415-957DFC0A8F4D}"/>
              </a:ext>
            </a:extLst>
          </p:cNvPr>
          <p:cNvSpPr/>
          <p:nvPr/>
        </p:nvSpPr>
        <p:spPr>
          <a:xfrm>
            <a:off x="4155470" y="4595485"/>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a:t>Coachning 2020-&gt;</a:t>
            </a:r>
          </a:p>
        </p:txBody>
      </p:sp>
      <p:sp>
        <p:nvSpPr>
          <p:cNvPr id="3" name="Tasakylkinen kolmio 2">
            <a:extLst>
              <a:ext uri="{FF2B5EF4-FFF2-40B4-BE49-F238E27FC236}">
                <a16:creationId xmlns:a16="http://schemas.microsoft.com/office/drawing/2014/main" id="{D1B8AE15-FB03-44E5-B580-AF236D717CA8}"/>
              </a:ext>
            </a:extLst>
          </p:cNvPr>
          <p:cNvSpPr/>
          <p:nvPr/>
        </p:nvSpPr>
        <p:spPr>
          <a:xfrm>
            <a:off x="1047750" y="2200275"/>
            <a:ext cx="10260000" cy="868931"/>
          </a:xfrm>
          <a:prstGeom prst="triangle">
            <a:avLst>
              <a:gd name="adj" fmla="val 49537"/>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FI" dirty="1" sz="2400" b="1"/>
              <a:t>Digiturvallinenelama.fi</a:t>
            </a:r>
          </a:p>
        </p:txBody>
      </p:sp>
      <p:sp>
        <p:nvSpPr>
          <p:cNvPr id="7" name="Nuoli: Ylös 6">
            <a:extLst>
              <a:ext uri="{FF2B5EF4-FFF2-40B4-BE49-F238E27FC236}">
                <a16:creationId xmlns:a16="http://schemas.microsoft.com/office/drawing/2014/main" id="{172A7FA9-8925-5D1D-CABC-3E8FD99B54AC}"/>
              </a:ext>
            </a:extLst>
          </p:cNvPr>
          <p:cNvSpPr/>
          <p:nvPr/>
        </p:nvSpPr>
        <p:spPr>
          <a:xfrm>
            <a:off x="7752184" y="4602067"/>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a:t>Påvisande av kompetens 2023-&gt;</a:t>
            </a:r>
          </a:p>
        </p:txBody>
      </p:sp>
      <p:sp>
        <p:nvSpPr>
          <p:cNvPr id="8" name="Päivämäärän paikkamerkki 7">
            <a:extLst>
              <a:ext uri="{FF2B5EF4-FFF2-40B4-BE49-F238E27FC236}">
                <a16:creationId xmlns:a16="http://schemas.microsoft.com/office/drawing/2014/main" id="{E8A3592A-F6A2-F592-6D64-67CEB4E5831E}"/>
              </a:ext>
            </a:extLst>
          </p:cNvPr>
          <p:cNvSpPr>
            <a:spLocks noGrp="1"/>
          </p:cNvSpPr>
          <p:nvPr>
            <p:ph type="dt" sz="half" idx="10"/>
          </p:nvPr>
        </p:nvSpPr>
        <p:spPr/>
        <p:txBody>
          <a:bodyPr/>
          <a:lstStyle/>
          <a:p>
            <a:fld id="{8F316F67-D329-407F-8855-BA224CD2A5D6}" type="datetime1">
              <a:rPr lang="fi-FI" smtClean="0"/>
              <a:t>5.12.2024</a:t>
            </a:fld>
          </a:p>
        </p:txBody>
      </p:sp>
      <p:sp>
        <p:nvSpPr>
          <p:cNvPr id="9" name="Alatunnisteen paikkamerkki 8">
            <a:extLst>
              <a:ext uri="{FF2B5EF4-FFF2-40B4-BE49-F238E27FC236}">
                <a16:creationId xmlns:a16="http://schemas.microsoft.com/office/drawing/2014/main" id="{79516B95-77CF-2AE4-192A-18A6ACFA44F4}"/>
              </a:ext>
            </a:extLst>
          </p:cNvPr>
          <p:cNvSpPr>
            <a:spLocks noGrp="1"/>
          </p:cNvSpPr>
          <p:nvPr>
            <p:ph type="ftr" sz="quarter" idx="11"/>
          </p:nvPr>
        </p:nvSpPr>
        <p:spPr/>
        <p:txBody>
          <a:bodyPr/>
          <a:lstStyle/>
          <a:p>
            <a:r>
              <a:rPr lang="sv-FI" dirty="1"/>
              <a:t>VAHTI god praxis, stödmaterial</a:t>
            </a:r>
          </a:p>
        </p:txBody>
      </p:sp>
      <p:sp>
        <p:nvSpPr>
          <p:cNvPr id="10" name="Dian numeron paikkamerkki 9">
            <a:extLst>
              <a:ext uri="{FF2B5EF4-FFF2-40B4-BE49-F238E27FC236}">
                <a16:creationId xmlns:a16="http://schemas.microsoft.com/office/drawing/2014/main" id="{BE41B875-A09D-8248-3014-DF8FBB7ED9CE}"/>
              </a:ext>
            </a:extLst>
          </p:cNvPr>
          <p:cNvSpPr>
            <a:spLocks noGrp="1"/>
          </p:cNvSpPr>
          <p:nvPr>
            <p:ph type="sldNum" sz="quarter" idx="12"/>
          </p:nvPr>
        </p:nvSpPr>
        <p:spPr/>
        <p:txBody>
          <a:bodyPr/>
          <a:lstStyle/>
          <a:p>
            <a:fld id="{8680CC61-DB77-4485-B460-D8E4038D4204}" type="slidenum">
              <a:rPr lang="fi-FI" smtClean="0"/>
              <a:t>36</a:t>
            </a:fld>
          </a:p>
        </p:txBody>
      </p:sp>
    </p:spTree>
    <p:extLst>
      <p:ext uri="{BB962C8B-B14F-4D97-AF65-F5344CB8AC3E}">
        <p14:creationId xmlns:p14="http://schemas.microsoft.com/office/powerpoint/2010/main" val="2109540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41DBE-B799-4335-9568-64526621F77D}"/>
              </a:ext>
            </a:extLst>
          </p:cNvPr>
          <p:cNvSpPr>
            <a:spLocks noGrp="1"/>
          </p:cNvSpPr>
          <p:nvPr>
            <p:ph type="title"/>
          </p:nvPr>
        </p:nvSpPr>
        <p:spPr/>
        <p:txBody>
          <a:bodyPr>
            <a:normAutofit fontScale="90000"/>
          </a:bodyPr>
          <a:lstStyle/>
          <a:p>
            <a:r>
              <a:rPr lang="sv-FI" dirty="1"/>
              <a:t>På vilket sätt är utbildningarna och spelet Digital säkerhet i livet till hjälp?</a:t>
            </a:r>
          </a:p>
        </p:txBody>
      </p:sp>
      <p:sp>
        <p:nvSpPr>
          <p:cNvPr id="4" name="Sisällön paikkamerkki 3">
            <a:extLst>
              <a:ext uri="{FF2B5EF4-FFF2-40B4-BE49-F238E27FC236}">
                <a16:creationId xmlns:a16="http://schemas.microsoft.com/office/drawing/2014/main" id="{71F32936-4971-4B6E-9C0E-C68A5BFD5C65}"/>
              </a:ext>
            </a:extLst>
          </p:cNvPr>
          <p:cNvSpPr>
            <a:spLocks noGrp="1"/>
          </p:cNvSpPr>
          <p:nvPr>
            <p:ph idx="1"/>
          </p:nvPr>
        </p:nvSpPr>
        <p:spPr>
          <a:xfrm>
            <a:off x="763588" y="2546116"/>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endParaRPr lang="fi-FI" sz="2800" b="1" dirty="0"/>
          </a:p>
          <a:p>
            <a:pPr marL="0" indent="0" algn="ctr">
              <a:buNone/>
            </a:pPr>
            <a:r>
              <a:rPr lang="sv-FI" dirty="1" sz="2800" b="1"/>
              <a:t>Vad?</a:t>
            </a:r>
            <a:r>
              <a:rPr lang="sv-FI" dirty="1" sz="2800" b="1"/>
              <a:t> </a:t>
            </a:r>
          </a:p>
          <a:p>
            <a:pPr marL="0" indent="0" algn="ctr">
              <a:buNone/>
            </a:pPr>
            <a:r>
              <a:rPr lang="sv-FI" dirty="1"/>
              <a:t>Det lönar sig att öppna e-postbilagor med eftertanke.</a:t>
            </a:r>
          </a:p>
          <a:p>
            <a:pPr marL="0" indent="0" algn="ctr">
              <a:buNone/>
            </a:pPr>
            <a:endParaRPr lang="fi-FI" dirty="0"/>
          </a:p>
        </p:txBody>
      </p:sp>
      <p:sp>
        <p:nvSpPr>
          <p:cNvPr id="5" name="Sisällön paikkamerkki 3">
            <a:extLst>
              <a:ext uri="{FF2B5EF4-FFF2-40B4-BE49-F238E27FC236}">
                <a16:creationId xmlns:a16="http://schemas.microsoft.com/office/drawing/2014/main" id="{D3D2B089-77A7-4996-AF82-AB51B2445AF9}"/>
              </a:ext>
            </a:extLst>
          </p:cNvPr>
          <p:cNvSpPr txBox="1">
            <a:spLocks/>
          </p:cNvSpPr>
          <p:nvPr/>
        </p:nvSpPr>
        <p:spPr>
          <a:xfrm>
            <a:off x="4209256" y="252405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sv-FI" dirty="1" sz="2800" b="1"/>
              <a:t>Varför?</a:t>
            </a:r>
          </a:p>
          <a:p>
            <a:pPr marL="0" indent="0" algn="ctr">
              <a:buNone/>
            </a:pPr>
            <a:r>
              <a:rPr lang="sv-FI" dirty="1"/>
              <a:t>Skadliga program kan spridas via bilagor</a:t>
            </a:r>
          </a:p>
        </p:txBody>
      </p:sp>
      <p:sp>
        <p:nvSpPr>
          <p:cNvPr id="6" name="Sisällön paikkamerkki 3">
            <a:extLst>
              <a:ext uri="{FF2B5EF4-FFF2-40B4-BE49-F238E27FC236}">
                <a16:creationId xmlns:a16="http://schemas.microsoft.com/office/drawing/2014/main" id="{5B71A797-6334-43DE-8F9A-D24FE64706FE}"/>
              </a:ext>
            </a:extLst>
          </p:cNvPr>
          <p:cNvSpPr txBox="1">
            <a:spLocks/>
          </p:cNvSpPr>
          <p:nvPr/>
        </p:nvSpPr>
        <p:spPr>
          <a:xfrm>
            <a:off x="7654924" y="258223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sv-FI" dirty="1" b="1" sz="2800"/>
              <a:t>Hur</a:t>
            </a:r>
            <a:r>
              <a:rPr lang="sv-FI" dirty="1" sz="2800"/>
              <a:t>?</a:t>
            </a:r>
          </a:p>
          <a:p>
            <a:pPr marL="0" indent="0" algn="ctr">
              <a:buFont typeface="Arial" panose="020B0604020202020204" pitchFamily="34" charset="0"/>
              <a:buNone/>
            </a:pPr>
            <a:r>
              <a:rPr lang="sv-FI" dirty="1"/>
              <a:t>Hur skickas krypterad e-post inom organisationen?</a:t>
            </a:r>
            <a:r>
              <a:rPr lang="sv-FI" dirty="1"/>
              <a:t> </a:t>
            </a:r>
            <a:r>
              <a:rPr lang="sv-FI" dirty="1"/>
              <a:t>Vart anmäls incidenter?</a:t>
            </a:r>
          </a:p>
        </p:txBody>
      </p:sp>
      <p:sp>
        <p:nvSpPr>
          <p:cNvPr id="9" name="Tekstiruutu 8">
            <a:extLst>
              <a:ext uri="{FF2B5EF4-FFF2-40B4-BE49-F238E27FC236}">
                <a16:creationId xmlns:a16="http://schemas.microsoft.com/office/drawing/2014/main" id="{C5C5A015-8619-4BDD-B5FF-6DDCE01AB94E}"/>
              </a:ext>
            </a:extLst>
          </p:cNvPr>
          <p:cNvSpPr txBox="1"/>
          <p:nvPr/>
        </p:nvSpPr>
        <p:spPr>
          <a:xfrm>
            <a:off x="763588" y="5100799"/>
            <a:ext cx="5570537" cy="769441"/>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v-FI" dirty="1" sz="4400">
                <a:solidFill>
                  <a:schemeClr val="bg1"/>
                </a:solidFill>
              </a:rPr>
              <a:t>Digital säkerhet i livet</a:t>
            </a:r>
          </a:p>
        </p:txBody>
      </p:sp>
      <p:sp>
        <p:nvSpPr>
          <p:cNvPr id="3" name="Päivämäärän paikkamerkki 2">
            <a:extLst>
              <a:ext uri="{FF2B5EF4-FFF2-40B4-BE49-F238E27FC236}">
                <a16:creationId xmlns:a16="http://schemas.microsoft.com/office/drawing/2014/main" id="{47BD7F3A-ACC2-98C0-611E-6768286A3B2E}"/>
              </a:ext>
            </a:extLst>
          </p:cNvPr>
          <p:cNvSpPr>
            <a:spLocks noGrp="1"/>
          </p:cNvSpPr>
          <p:nvPr>
            <p:ph type="dt" sz="half" idx="10"/>
          </p:nvPr>
        </p:nvSpPr>
        <p:spPr/>
        <p:txBody>
          <a:bodyPr/>
          <a:lstStyle/>
          <a:p>
            <a:fld id="{02FF74A4-F614-4883-8E2F-85FB3518A8AC}" type="datetime1">
              <a:rPr lang="fi-FI" smtClean="0"/>
              <a:t>5.12.2024</a:t>
            </a:fld>
          </a:p>
        </p:txBody>
      </p:sp>
      <p:sp>
        <p:nvSpPr>
          <p:cNvPr id="7" name="Alatunnisteen paikkamerkki 6">
            <a:extLst>
              <a:ext uri="{FF2B5EF4-FFF2-40B4-BE49-F238E27FC236}">
                <a16:creationId xmlns:a16="http://schemas.microsoft.com/office/drawing/2014/main" id="{78D35273-D5E6-7FED-20F6-82C3B7443F7E}"/>
              </a:ext>
            </a:extLst>
          </p:cNvPr>
          <p:cNvSpPr>
            <a:spLocks noGrp="1"/>
          </p:cNvSpPr>
          <p:nvPr>
            <p:ph type="ftr" sz="quarter" idx="11"/>
          </p:nvPr>
        </p:nvSpPr>
        <p:spPr/>
        <p:txBody>
          <a:bodyPr/>
          <a:lstStyle/>
          <a:p>
            <a:r>
              <a:rPr lang="sv-FI" dirty="1"/>
              <a:t>VAHTI god praxis, stödmaterial</a:t>
            </a:r>
          </a:p>
        </p:txBody>
      </p:sp>
      <p:sp>
        <p:nvSpPr>
          <p:cNvPr id="8" name="Dian numeron paikkamerkki 7">
            <a:extLst>
              <a:ext uri="{FF2B5EF4-FFF2-40B4-BE49-F238E27FC236}">
                <a16:creationId xmlns:a16="http://schemas.microsoft.com/office/drawing/2014/main" id="{7EB3599B-0CEF-E9B1-C3F5-DB839FC2BB70}"/>
              </a:ext>
            </a:extLst>
          </p:cNvPr>
          <p:cNvSpPr>
            <a:spLocks noGrp="1"/>
          </p:cNvSpPr>
          <p:nvPr>
            <p:ph type="sldNum" sz="quarter" idx="12"/>
          </p:nvPr>
        </p:nvSpPr>
        <p:spPr/>
        <p:txBody>
          <a:bodyPr/>
          <a:lstStyle/>
          <a:p>
            <a:fld id="{8680CC61-DB77-4485-B460-D8E4038D4204}" type="slidenum">
              <a:rPr lang="fi-FI" smtClean="0"/>
              <a:t>37</a:t>
            </a:fld>
          </a:p>
        </p:txBody>
      </p:sp>
    </p:spTree>
    <p:extLst>
      <p:ext uri="{BB962C8B-B14F-4D97-AF65-F5344CB8AC3E}">
        <p14:creationId xmlns:p14="http://schemas.microsoft.com/office/powerpoint/2010/main" val="6794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3C5A4BDA-F06A-DCFF-7DCD-E36AF1F20C34}"/>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38</a:t>
            </a:fld>
          </a:p>
        </p:txBody>
      </p:sp>
      <p:sp>
        <p:nvSpPr>
          <p:cNvPr id="2" name="Otsikko 1">
            <a:extLst>
              <a:ext uri="{FF2B5EF4-FFF2-40B4-BE49-F238E27FC236}">
                <a16:creationId xmlns:a16="http://schemas.microsoft.com/office/drawing/2014/main" id="{9907A1FF-6680-4F37-9EB1-0FDFFBB3BA19}"/>
              </a:ext>
            </a:extLst>
          </p:cNvPr>
          <p:cNvSpPr>
            <a:spLocks noGrp="1"/>
          </p:cNvSpPr>
          <p:nvPr>
            <p:ph type="title"/>
          </p:nvPr>
        </p:nvSpPr>
        <p:spPr>
          <a:xfrm>
            <a:off x="684000" y="144000"/>
            <a:ext cx="10260000" cy="1224000"/>
          </a:xfrm>
        </p:spPr>
        <p:txBody>
          <a:bodyPr anchor="b">
            <a:normAutofit/>
          </a:bodyPr>
          <a:lstStyle/>
          <a:p>
            <a:r>
              <a:rPr lang="sv-FI" dirty="1"/>
              <a:t>Webbplatsen Digital säkerhet i livet</a:t>
            </a:r>
          </a:p>
        </p:txBody>
      </p:sp>
      <p:graphicFrame>
        <p:nvGraphicFramePr>
          <p:cNvPr id="5" name="Sisällön paikkamerkki 2">
            <a:extLst>
              <a:ext uri="{FF2B5EF4-FFF2-40B4-BE49-F238E27FC236}">
                <a16:creationId xmlns:a16="http://schemas.microsoft.com/office/drawing/2014/main" id="{E8EB8E6C-292E-023F-F9FF-40AFD19487F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57376630"/>
              </p:ext>
            </p:extLst>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B61F4156-EB4C-2007-05F0-017BE411B963}"/>
              </a:ext>
            </a:extLst>
          </p:cNvPr>
          <p:cNvSpPr>
            <a:spLocks noGrp="1"/>
          </p:cNvSpPr>
          <p:nvPr>
            <p:ph type="dt" sz="half" idx="10"/>
          </p:nvPr>
        </p:nvSpPr>
        <p:spPr/>
        <p:txBody>
          <a:bodyPr/>
          <a:lstStyle/>
          <a:p>
            <a:fld id="{56A77E36-9FAB-4586-A002-A587B2347068}" type="datetime1">
              <a:rPr lang="fi-FI" smtClean="0"/>
              <a:t>5.12.2024</a:t>
            </a:fld>
          </a:p>
        </p:txBody>
      </p:sp>
      <p:sp>
        <p:nvSpPr>
          <p:cNvPr id="4" name="Alatunnisteen paikkamerkki 3">
            <a:extLst>
              <a:ext uri="{FF2B5EF4-FFF2-40B4-BE49-F238E27FC236}">
                <a16:creationId xmlns:a16="http://schemas.microsoft.com/office/drawing/2014/main" id="{E6304185-DAF6-4008-384B-370403030AE7}"/>
              </a:ext>
            </a:extLst>
          </p:cNvPr>
          <p:cNvSpPr>
            <a:spLocks noGrp="1"/>
          </p:cNvSpPr>
          <p:nvPr>
            <p:ph type="ftr" sz="quarter" idx="11"/>
          </p:nvPr>
        </p:nvSpPr>
        <p:spPr/>
        <p:txBody>
          <a:bodyPr/>
          <a:lstStyle/>
          <a:p>
            <a:r>
              <a:rPr lang="sv-FI" dirty="1"/>
              <a:t>VAHTI god praxis, stödmaterial</a:t>
            </a:r>
          </a:p>
        </p:txBody>
      </p:sp>
    </p:spTree>
    <p:extLst>
      <p:ext uri="{BB962C8B-B14F-4D97-AF65-F5344CB8AC3E}">
        <p14:creationId xmlns:p14="http://schemas.microsoft.com/office/powerpoint/2010/main" val="896207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8A3D7-8DAA-499C-9B0F-7B681B01F285}"/>
              </a:ext>
            </a:extLst>
          </p:cNvPr>
          <p:cNvSpPr>
            <a:spLocks noGrp="1"/>
          </p:cNvSpPr>
          <p:nvPr>
            <p:ph type="title"/>
          </p:nvPr>
        </p:nvSpPr>
        <p:spPr>
          <a:xfrm>
            <a:off x="684000" y="144000"/>
            <a:ext cx="10260000" cy="1224000"/>
          </a:xfrm>
        </p:spPr>
        <p:txBody>
          <a:bodyPr anchor="b">
            <a:normAutofit/>
          </a:bodyPr>
          <a:lstStyle/>
          <a:p>
            <a:r>
              <a:rPr lang="sv-FI" dirty="1"/>
              <a:t>Utbildningar för personalen:</a:t>
            </a:r>
          </a:p>
        </p:txBody>
      </p:sp>
      <p:sp>
        <p:nvSpPr>
          <p:cNvPr id="13" name="Slide Number Placeholder 5">
            <a:extLst>
              <a:ext uri="{FF2B5EF4-FFF2-40B4-BE49-F238E27FC236}">
                <a16:creationId xmlns:a16="http://schemas.microsoft.com/office/drawing/2014/main" id="{B570E8EF-6A9C-D708-AAA6-3C03DAB61530}"/>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39</a:t>
            </a:fld>
          </a:p>
        </p:txBody>
      </p:sp>
      <p:graphicFrame>
        <p:nvGraphicFramePr>
          <p:cNvPr id="6" name="Sisällön paikkamerkki 2">
            <a:extLst>
              <a:ext uri="{FF2B5EF4-FFF2-40B4-BE49-F238E27FC236}">
                <a16:creationId xmlns:a16="http://schemas.microsoft.com/office/drawing/2014/main" id="{3873DDBF-3439-D66D-ED7E-3BC0E9953AEB}"/>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86ED7979-E320-9AA3-B387-5C3D8D42D68F}"/>
              </a:ext>
            </a:extLst>
          </p:cNvPr>
          <p:cNvSpPr>
            <a:spLocks noGrp="1"/>
          </p:cNvSpPr>
          <p:nvPr>
            <p:ph type="dt" sz="half" idx="10"/>
          </p:nvPr>
        </p:nvSpPr>
        <p:spPr/>
        <p:txBody>
          <a:bodyPr/>
          <a:lstStyle/>
          <a:p>
            <a:fld id="{2AAE4B24-A302-41B3-9C85-9475383777D7}" type="datetime1">
              <a:rPr lang="fi-FI" smtClean="0"/>
              <a:t>5.12.2024</a:t>
            </a:fld>
          </a:p>
        </p:txBody>
      </p:sp>
      <p:sp>
        <p:nvSpPr>
          <p:cNvPr id="4" name="Alatunnisteen paikkamerkki 3">
            <a:extLst>
              <a:ext uri="{FF2B5EF4-FFF2-40B4-BE49-F238E27FC236}">
                <a16:creationId xmlns:a16="http://schemas.microsoft.com/office/drawing/2014/main" id="{045924E6-A056-DB3E-948C-4BF5819376D2}"/>
              </a:ext>
            </a:extLst>
          </p:cNvPr>
          <p:cNvSpPr>
            <a:spLocks noGrp="1"/>
          </p:cNvSpPr>
          <p:nvPr>
            <p:ph type="ftr" sz="quarter" idx="11"/>
          </p:nvPr>
        </p:nvSpPr>
        <p:spPr/>
        <p:txBody>
          <a:bodyPr/>
          <a:lstStyle/>
          <a:p>
            <a:r>
              <a:rPr lang="sv-FI" dirty="1"/>
              <a:t>VAHTI god praxis, stödmaterial</a:t>
            </a:r>
          </a:p>
        </p:txBody>
      </p:sp>
    </p:spTree>
    <p:extLst>
      <p:ext uri="{BB962C8B-B14F-4D97-AF65-F5344CB8AC3E}">
        <p14:creationId xmlns:p14="http://schemas.microsoft.com/office/powerpoint/2010/main" val="62520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05C1950-8EC4-881E-4CA3-86D9D67902CC}"/>
              </a:ext>
            </a:extLst>
          </p:cNvPr>
          <p:cNvSpPr>
            <a:spLocks noGrp="1"/>
          </p:cNvSpPr>
          <p:nvPr>
            <p:ph idx="1"/>
          </p:nvPr>
        </p:nvSpPr>
        <p:spPr/>
        <p:txBody>
          <a:bodyPr vert="horz" lIns="91440" tIns="45720" rIns="91440" bIns="45720" rtlCol="0" anchor="t">
            <a:normAutofit/>
          </a:bodyPr>
          <a:lstStyle/>
          <a:p>
            <a:pPr marL="341630" indent="-341630"/>
            <a:r>
              <a:rPr lang="sv-FI" dirty="1"/>
              <a:t>Varför är det viktigt att utveckla kompetensen inom digital säkerhet?</a:t>
            </a:r>
          </a:p>
          <a:p>
            <a:pPr marL="341630" indent="-341630"/>
            <a:r>
              <a:rPr lang="sv-FI" dirty="1"/>
              <a:t>Delområden inom digital säkerhet</a:t>
            </a:r>
          </a:p>
          <a:p>
            <a:pPr marL="341630" indent="-341630"/>
            <a:r>
              <a:rPr lang="sv-FI" dirty="1"/>
              <a:t>Organisationskultur och digital säkerhetskultur</a:t>
            </a:r>
          </a:p>
        </p:txBody>
      </p:sp>
      <p:sp>
        <p:nvSpPr>
          <p:cNvPr id="3" name="Päivämäärän paikkamerkki 2">
            <a:extLst>
              <a:ext uri="{FF2B5EF4-FFF2-40B4-BE49-F238E27FC236}">
                <a16:creationId xmlns:a16="http://schemas.microsoft.com/office/drawing/2014/main" id="{FA3631B8-29EF-DD1A-B821-3186D6DF6124}"/>
              </a:ext>
            </a:extLst>
          </p:cNvPr>
          <p:cNvSpPr>
            <a:spLocks noGrp="1"/>
          </p:cNvSpPr>
          <p:nvPr>
            <p:ph type="dt" sz="half" idx="10"/>
          </p:nvPr>
        </p:nvSpPr>
        <p:spPr/>
        <p:txBody>
          <a:bodyPr/>
          <a:lstStyle/>
          <a:p>
            <a:fld id="{D53C4FF6-FDAA-44E6-B37D-44B1DBF07A13}" type="datetime1">
              <a:rPr lang="fi-FI" smtClean="0"/>
              <a:t>5.12.2024</a:t>
            </a:fld>
          </a:p>
        </p:txBody>
      </p:sp>
      <p:sp>
        <p:nvSpPr>
          <p:cNvPr id="4" name="Alatunnisteen paikkamerkki 3">
            <a:extLst>
              <a:ext uri="{FF2B5EF4-FFF2-40B4-BE49-F238E27FC236}">
                <a16:creationId xmlns:a16="http://schemas.microsoft.com/office/drawing/2014/main" id="{2FB56663-51B4-1682-128B-F103B6DC8A86}"/>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0417AA67-BF4D-918F-8AD8-4FFE30AD3E91}"/>
              </a:ext>
            </a:extLst>
          </p:cNvPr>
          <p:cNvSpPr>
            <a:spLocks noGrp="1"/>
          </p:cNvSpPr>
          <p:nvPr>
            <p:ph type="sldNum" sz="quarter" idx="12"/>
          </p:nvPr>
        </p:nvSpPr>
        <p:spPr/>
        <p:txBody>
          <a:bodyPr/>
          <a:lstStyle/>
          <a:p>
            <a:fld id="{8680CC61-DB77-4485-B460-D8E4038D4204}" type="slidenum">
              <a:rPr lang="fi-FI" smtClean="0"/>
              <a:t>4</a:t>
            </a:fld>
          </a:p>
        </p:txBody>
      </p:sp>
      <p:sp>
        <p:nvSpPr>
          <p:cNvPr id="6" name="Otsikko 5">
            <a:extLst>
              <a:ext uri="{FF2B5EF4-FFF2-40B4-BE49-F238E27FC236}">
                <a16:creationId xmlns:a16="http://schemas.microsoft.com/office/drawing/2014/main" id="{2D60EC0A-6C51-6E7A-CBC5-CCB30AA1DCF2}"/>
              </a:ext>
            </a:extLst>
          </p:cNvPr>
          <p:cNvSpPr>
            <a:spLocks noGrp="1"/>
          </p:cNvSpPr>
          <p:nvPr>
            <p:ph type="title"/>
          </p:nvPr>
        </p:nvSpPr>
        <p:spPr/>
        <p:txBody>
          <a:bodyPr/>
          <a:lstStyle/>
          <a:p>
            <a:r>
              <a:rPr lang="sv-FI" dirty="1"/>
              <a:t>1 Inledning</a:t>
            </a:r>
          </a:p>
        </p:txBody>
      </p:sp>
    </p:spTree>
    <p:extLst>
      <p:ext uri="{BB962C8B-B14F-4D97-AF65-F5344CB8AC3E}">
        <p14:creationId xmlns:p14="http://schemas.microsoft.com/office/powerpoint/2010/main" val="3895561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AA8C7CB-4CE2-3F2F-24AF-A6439547C5C3}"/>
              </a:ext>
            </a:extLst>
          </p:cNvPr>
          <p:cNvSpPr>
            <a:spLocks noGrp="1"/>
          </p:cNvSpPr>
          <p:nvPr>
            <p:ph type="sldNum" sz="quarter" idx="12"/>
          </p:nvPr>
        </p:nvSpPr>
        <p:spPr>
          <a:xfrm>
            <a:off x="10103915" y="6642000"/>
            <a:ext cx="828040" cy="216000"/>
          </a:xfrm>
        </p:spPr>
        <p:txBody>
          <a:bodyPr/>
          <a:lstStyle/>
          <a:p>
            <a:pPr>
              <a:spcAft>
                <a:spcPts val="600"/>
              </a:spcAft>
            </a:pPr>
            <a:fld id="{8680CC61-DB77-4485-B460-D8E4038D4204}" type="slidenum">
              <a:rPr lang="fi-FI" smtClean="0"/>
              <a:pPr>
                <a:spcAft>
                  <a:spcPts val="600"/>
                </a:spcAft>
              </a:pPr>
              <a:t>40</a:t>
            </a:fld>
          </a:p>
        </p:txBody>
      </p:sp>
      <p:graphicFrame>
        <p:nvGraphicFramePr>
          <p:cNvPr id="6" name="Sisällön paikkamerkki 2">
            <a:extLst>
              <a:ext uri="{FF2B5EF4-FFF2-40B4-BE49-F238E27FC236}">
                <a16:creationId xmlns:a16="http://schemas.microsoft.com/office/drawing/2014/main" id="{C6DA5EB6-F0E4-654E-862A-A751EF1560A9}"/>
              </a:ext>
            </a:extLst>
          </p:cNvPr>
          <p:cNvGraphicFramePr>
            <a:graphicFrameLocks noGrp="1"/>
          </p:cNvGraphicFramePr>
          <p:nvPr>
            <p:ph idx="1"/>
          </p:nvPr>
        </p:nvGraphicFramePr>
        <p:xfrm>
          <a:off x="610992" y="640864"/>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Ryhmä 1">
            <a:extLst>
              <a:ext uri="{FF2B5EF4-FFF2-40B4-BE49-F238E27FC236}">
                <a16:creationId xmlns:a16="http://schemas.microsoft.com/office/drawing/2014/main" id="{6BE6ECA0-DAAB-A648-3CC9-C1ACD09643C0}"/>
              </a:ext>
            </a:extLst>
          </p:cNvPr>
          <p:cNvGrpSpPr/>
          <p:nvPr/>
        </p:nvGrpSpPr>
        <p:grpSpPr>
          <a:xfrm>
            <a:off x="551384" y="5304168"/>
            <a:ext cx="3736369" cy="1109250"/>
            <a:chOff x="-76595" y="2801352"/>
            <a:chExt cx="3736369" cy="1109250"/>
          </a:xfrm>
        </p:grpSpPr>
        <p:sp>
          <p:nvSpPr>
            <p:cNvPr id="3" name="Suorakulmio: Pyöristetyt kulmat 2">
              <a:extLst>
                <a:ext uri="{FF2B5EF4-FFF2-40B4-BE49-F238E27FC236}">
                  <a16:creationId xmlns:a16="http://schemas.microsoft.com/office/drawing/2014/main" id="{BD0DFF0D-591F-CAC9-2FA2-4A1A374D61D7}"/>
                </a:ext>
              </a:extLst>
            </p:cNvPr>
            <p:cNvSpPr/>
            <p:nvPr/>
          </p:nvSpPr>
          <p:spPr>
            <a:xfrm>
              <a:off x="-33826" y="2801352"/>
              <a:ext cx="3693600" cy="110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4" name="Suorakulmio: Pyöristetyt kulmat 4">
              <a:extLst>
                <a:ext uri="{FF2B5EF4-FFF2-40B4-BE49-F238E27FC236}">
                  <a16:creationId xmlns:a16="http://schemas.microsoft.com/office/drawing/2014/main" id="{7984D055-497A-31E3-F07B-E54C5F7800CD}"/>
                </a:ext>
              </a:extLst>
            </p:cNvPr>
            <p:cNvSpPr txBox="1"/>
            <p:nvPr/>
          </p:nvSpPr>
          <p:spPr>
            <a:xfrm>
              <a:off x="-76595" y="2881373"/>
              <a:ext cx="3585302" cy="1000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sv-FI" dirty="1" sz="1700"/>
                <a:t>Behandling och skydd av sekretessbelagda uppgifter (tillgängligt på finska och svenska)</a:t>
              </a:r>
            </a:p>
          </p:txBody>
        </p:sp>
      </p:grpSp>
      <p:grpSp>
        <p:nvGrpSpPr>
          <p:cNvPr id="8" name="Ryhmä 7">
            <a:extLst>
              <a:ext uri="{FF2B5EF4-FFF2-40B4-BE49-F238E27FC236}">
                <a16:creationId xmlns:a16="http://schemas.microsoft.com/office/drawing/2014/main" id="{FA0D918B-3873-DEC0-7805-360BC9F740DF}"/>
              </a:ext>
            </a:extLst>
          </p:cNvPr>
          <p:cNvGrpSpPr/>
          <p:nvPr/>
        </p:nvGrpSpPr>
        <p:grpSpPr>
          <a:xfrm>
            <a:off x="4325050" y="5380312"/>
            <a:ext cx="6571872" cy="999692"/>
            <a:chOff x="2979730" y="1389989"/>
            <a:chExt cx="6571872" cy="999692"/>
          </a:xfrm>
        </p:grpSpPr>
        <p:sp>
          <p:nvSpPr>
            <p:cNvPr id="9" name="Suorakulmio: Yläkulmat pyöristetty 8">
              <a:extLst>
                <a:ext uri="{FF2B5EF4-FFF2-40B4-BE49-F238E27FC236}">
                  <a16:creationId xmlns:a16="http://schemas.microsoft.com/office/drawing/2014/main" id="{56B93437-BE62-EADD-CABC-8884F8A04A61}"/>
                </a:ext>
              </a:extLst>
            </p:cNvPr>
            <p:cNvSpPr/>
            <p:nvPr/>
          </p:nvSpPr>
          <p:spPr>
            <a:xfrm rot="5400000">
              <a:off x="5824702" y="-1449511"/>
              <a:ext cx="887400" cy="656640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0" name="Suorakulmio: Yläkulmat pyöristetty 4">
              <a:extLst>
                <a:ext uri="{FF2B5EF4-FFF2-40B4-BE49-F238E27FC236}">
                  <a16:creationId xmlns:a16="http://schemas.microsoft.com/office/drawing/2014/main" id="{B1FC14EE-DF5B-2092-E510-4074EB432136}"/>
                </a:ext>
              </a:extLst>
            </p:cNvPr>
            <p:cNvSpPr txBox="1"/>
            <p:nvPr/>
          </p:nvSpPr>
          <p:spPr>
            <a:xfrm>
              <a:off x="2979730" y="1588919"/>
              <a:ext cx="6523081" cy="800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sv-FI" dirty="1" sz="1900">
                  <a:hlinkClick r:id="rId7"/>
                </a:rPr>
                <a:t>https://www.eoppiva.fi/sv/utbildningar/behandling-och-skydd-av-sekretessbelagda-uppgifter/</a:t>
              </a:r>
            </a:p>
            <a:p>
              <a:pPr marL="171450" lvl="1" indent="-171450" algn="l" defTabSz="844550">
                <a:lnSpc>
                  <a:spcPct val="90000"/>
                </a:lnSpc>
                <a:spcBef>
                  <a:spcPct val="0"/>
                </a:spcBef>
                <a:spcAft>
                  <a:spcPct val="15000"/>
                </a:spcAft>
                <a:buChar char="•"/>
              </a:pPr>
              <a:endParaRPr lang="en-US" sz="1900" kern="1200"/>
            </a:p>
          </p:txBody>
        </p:sp>
      </p:grpSp>
      <p:sp>
        <p:nvSpPr>
          <p:cNvPr id="5" name="Päivämäärän paikkamerkki 4">
            <a:extLst>
              <a:ext uri="{FF2B5EF4-FFF2-40B4-BE49-F238E27FC236}">
                <a16:creationId xmlns:a16="http://schemas.microsoft.com/office/drawing/2014/main" id="{A4FBDA09-8B68-9D0E-DDF7-FFBB311962D0}"/>
              </a:ext>
            </a:extLst>
          </p:cNvPr>
          <p:cNvSpPr>
            <a:spLocks noGrp="1"/>
          </p:cNvSpPr>
          <p:nvPr>
            <p:ph type="dt" sz="half" idx="10"/>
          </p:nvPr>
        </p:nvSpPr>
        <p:spPr/>
        <p:txBody>
          <a:bodyPr/>
          <a:lstStyle/>
          <a:p>
            <a:fld id="{C91AFB55-DAA2-44D4-B47C-3DF67228719F}" type="datetime1">
              <a:rPr lang="fi-FI" smtClean="0"/>
              <a:t>5.12.2024</a:t>
            </a:fld>
          </a:p>
        </p:txBody>
      </p:sp>
      <p:sp>
        <p:nvSpPr>
          <p:cNvPr id="7" name="Alatunnisteen paikkamerkki 6">
            <a:extLst>
              <a:ext uri="{FF2B5EF4-FFF2-40B4-BE49-F238E27FC236}">
                <a16:creationId xmlns:a16="http://schemas.microsoft.com/office/drawing/2014/main" id="{AC6C18A9-0D98-1C38-69E9-D180CCDDA00C}"/>
              </a:ext>
            </a:extLst>
          </p:cNvPr>
          <p:cNvSpPr>
            <a:spLocks noGrp="1"/>
          </p:cNvSpPr>
          <p:nvPr>
            <p:ph type="ftr" sz="quarter" idx="11"/>
          </p:nvPr>
        </p:nvSpPr>
        <p:spPr/>
        <p:txBody>
          <a:bodyPr/>
          <a:lstStyle/>
          <a:p>
            <a:r>
              <a:rPr lang="sv-FI" dirty="1"/>
              <a:t>VAHTI god praxis, stödmaterial</a:t>
            </a:r>
          </a:p>
        </p:txBody>
      </p:sp>
    </p:spTree>
    <p:extLst>
      <p:ext uri="{BB962C8B-B14F-4D97-AF65-F5344CB8AC3E}">
        <p14:creationId xmlns:p14="http://schemas.microsoft.com/office/powerpoint/2010/main" val="1596257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8E1F17C6-6EBA-C2B6-21FA-56888DFC3C59}"/>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41</a:t>
            </a:fld>
          </a:p>
        </p:txBody>
      </p:sp>
      <p:sp>
        <p:nvSpPr>
          <p:cNvPr id="2" name="Otsikko 1">
            <a:extLst>
              <a:ext uri="{FF2B5EF4-FFF2-40B4-BE49-F238E27FC236}">
                <a16:creationId xmlns:a16="http://schemas.microsoft.com/office/drawing/2014/main" id="{3B2B8B40-DD90-46C1-9A6E-C9DB37507874}"/>
              </a:ext>
            </a:extLst>
          </p:cNvPr>
          <p:cNvSpPr>
            <a:spLocks noGrp="1"/>
          </p:cNvSpPr>
          <p:nvPr>
            <p:ph type="title"/>
          </p:nvPr>
        </p:nvSpPr>
        <p:spPr>
          <a:xfrm>
            <a:off x="684000" y="144000"/>
            <a:ext cx="10260000" cy="1224000"/>
          </a:xfrm>
        </p:spPr>
        <p:txBody>
          <a:bodyPr anchor="b">
            <a:normAutofit/>
          </a:bodyPr>
          <a:lstStyle/>
          <a:p>
            <a:r>
              <a:rPr lang="sv-FI" dirty="1"/>
              <a:t>Utbildningar för experter och ledningen</a:t>
            </a:r>
          </a:p>
        </p:txBody>
      </p:sp>
      <p:graphicFrame>
        <p:nvGraphicFramePr>
          <p:cNvPr id="5" name="Sisällön paikkamerkki 2">
            <a:extLst>
              <a:ext uri="{FF2B5EF4-FFF2-40B4-BE49-F238E27FC236}">
                <a16:creationId xmlns:a16="http://schemas.microsoft.com/office/drawing/2014/main" id="{7E4EB231-9501-3B3C-B1CD-055CA4FAEBC1}"/>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05DD3C45-08F7-A5BC-D5AD-9AD3547C5FAF}"/>
              </a:ext>
            </a:extLst>
          </p:cNvPr>
          <p:cNvSpPr>
            <a:spLocks noGrp="1"/>
          </p:cNvSpPr>
          <p:nvPr>
            <p:ph type="dt" sz="half" idx="10"/>
          </p:nvPr>
        </p:nvSpPr>
        <p:spPr/>
        <p:txBody>
          <a:bodyPr/>
          <a:lstStyle/>
          <a:p>
            <a:fld id="{7CE3A9FA-F9C2-4A74-8E20-864384DDBBB9}" type="datetime1">
              <a:rPr lang="fi-FI" smtClean="0"/>
              <a:t>5.12.2024</a:t>
            </a:fld>
          </a:p>
        </p:txBody>
      </p:sp>
      <p:sp>
        <p:nvSpPr>
          <p:cNvPr id="4" name="Alatunnisteen paikkamerkki 3">
            <a:extLst>
              <a:ext uri="{FF2B5EF4-FFF2-40B4-BE49-F238E27FC236}">
                <a16:creationId xmlns:a16="http://schemas.microsoft.com/office/drawing/2014/main" id="{F2BE46B7-B580-2553-463D-68BC6A5711E4}"/>
              </a:ext>
            </a:extLst>
          </p:cNvPr>
          <p:cNvSpPr>
            <a:spLocks noGrp="1"/>
          </p:cNvSpPr>
          <p:nvPr>
            <p:ph type="ftr" sz="quarter" idx="11"/>
          </p:nvPr>
        </p:nvSpPr>
        <p:spPr/>
        <p:txBody>
          <a:bodyPr/>
          <a:lstStyle/>
          <a:p>
            <a:r>
              <a:rPr lang="sv-FI" dirty="1"/>
              <a:t>VAHTI god praxis, stödmaterial</a:t>
            </a:r>
          </a:p>
        </p:txBody>
      </p:sp>
    </p:spTree>
    <p:extLst>
      <p:ext uri="{BB962C8B-B14F-4D97-AF65-F5344CB8AC3E}">
        <p14:creationId xmlns:p14="http://schemas.microsoft.com/office/powerpoint/2010/main" val="324255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2966C81D-656C-4C9A-85F8-F1BFCCBF7C60}"/>
              </a:ext>
              <a:ext uri="{C183D7F6-B498-43B3-948B-1728B52AA6E4}">
                <adec:decorative xmlns:adec="http://schemas.microsoft.com/office/drawing/2017/decorative" val="1"/>
              </a:ext>
            </a:extLst>
          </p:cNvPr>
          <p:cNvPicPr>
            <a:picLocks noGrp="1" noChangeAspect="1"/>
          </p:cNvPicPr>
          <p:nvPr>
            <p:ph sz="quarter" idx="10"/>
          </p:nvPr>
        </p:nvPicPr>
        <p:blipFill>
          <a:blip r:embed="rId2"/>
          <a:stretch>
            <a:fillRect/>
          </a:stretch>
        </p:blipFill>
        <p:spPr>
          <a:xfrm>
            <a:off x="684000" y="1885501"/>
            <a:ext cx="5040000" cy="4220998"/>
          </a:xfrm>
          <a:noFill/>
        </p:spPr>
      </p:pic>
      <p:sp>
        <p:nvSpPr>
          <p:cNvPr id="9" name="Tekstiruutu 8">
            <a:extLst>
              <a:ext uri="{FF2B5EF4-FFF2-40B4-BE49-F238E27FC236}">
                <a16:creationId xmlns:a16="http://schemas.microsoft.com/office/drawing/2014/main" id="{A156BF7E-7CE0-4646-9795-3231B8A4D690}"/>
              </a:ext>
            </a:extLst>
          </p:cNvPr>
          <p:cNvSpPr txBox="1"/>
          <p:nvPr/>
        </p:nvSpPr>
        <p:spPr>
          <a:xfrm>
            <a:off x="5908965" y="1692000"/>
            <a:ext cx="5040000" cy="4608000"/>
          </a:xfrm>
          <a:prstGeom prst="rect">
            <a:avLst/>
          </a:prstGeom>
        </p:spPr>
        <p:txBody>
          <a:bodyPr vert="horz" lIns="91440" tIns="45720" rIns="91440" bIns="45720" rtlCol="0">
            <a:normAutofit lnSpcReduction="10000"/>
          </a:bodyPr>
          <a:lstStyle/>
          <a:p>
            <a:pPr marL="342900" indent="-342000" defTabSz="609585">
              <a:lnSpc>
                <a:spcPct val="90000"/>
              </a:lnSpc>
              <a:spcAft>
                <a:spcPts val="600"/>
              </a:spcAft>
              <a:buClr>
                <a:schemeClr val="tx2"/>
              </a:buClr>
              <a:buFont typeface="Arial" panose="020B0604020202020204" pitchFamily="34" charset="0"/>
              <a:buChar char="•"/>
            </a:pPr>
            <a:r>
              <a:rPr lang="sv-FI" dirty="1" sz="2000">
                <a:solidFill>
                  <a:srgbClr val="1E1E1E"/>
                </a:solidFill>
              </a:rPr>
              <a:t>Serien med kortvideor (på finska) erbjuder metoder för att förbättra den digitala säkerheten i vardagen i arbetet och på fritiden.</a:t>
            </a:r>
            <a:r>
              <a:rPr lang="sv-FI" dirty="1" sz="2000">
                <a:solidFill>
                  <a:srgbClr val="1E1E1E"/>
                </a:solidFill>
              </a:rPr>
              <a:t>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sv-FI" dirty="1" sz="2000">
                <a:solidFill>
                  <a:srgbClr val="1E1E1E"/>
                </a:solidFill>
              </a:rPr>
              <a:t>Lär dig identifiera situationer som hotar den digitala säkerheten med hjälp av korta och roliga videor.</a:t>
            </a:r>
            <a:r>
              <a:rPr lang="sv-FI" dirty="1" sz="2000">
                <a:solidFill>
                  <a:srgbClr val="1E1E1E"/>
                </a:solidFill>
              </a:rPr>
              <a:t>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sv-FI" dirty="1" sz="2000">
                <a:solidFill>
                  <a:srgbClr val="1E1E1E"/>
                </a:solidFill>
              </a:rPr>
              <a:t>Att fundera en stund avgör om man går mot en digital katastrof eller digital säkerhet.</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sv-FI" dirty="1" sz="2000">
                <a:solidFill>
                  <a:srgbClr val="1E1E1E"/>
                </a:solidFill>
              </a:rPr>
              <a:t>Ta i bruk den behändiga spellistan med 20 videor: https://youtube.com/playlist?list=PL1_-EIQ-Ddub-gVbetAX0qKVPhcdf-ar3</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p:txBody>
      </p:sp>
      <p:sp>
        <p:nvSpPr>
          <p:cNvPr id="22" name="Slide Number Placeholder 5">
            <a:extLst>
              <a:ext uri="{FF2B5EF4-FFF2-40B4-BE49-F238E27FC236}">
                <a16:creationId xmlns:a16="http://schemas.microsoft.com/office/drawing/2014/main" id="{8782EFDD-4D30-8F88-DC7F-4E4873E74875}"/>
              </a:ext>
            </a:extLst>
          </p:cNvPr>
          <p:cNvSpPr>
            <a:spLocks noGrp="1"/>
          </p:cNvSpPr>
          <p:nvPr>
            <p:ph type="sldNum" sz="quarter" idx="14"/>
          </p:nvPr>
        </p:nvSpPr>
        <p:spPr>
          <a:xfrm>
            <a:off x="10115552" y="6498590"/>
            <a:ext cx="828040" cy="216000"/>
          </a:xfrm>
        </p:spPr>
        <p:txBody>
          <a:bodyPr vert="horz" lIns="91440" tIns="45720" rIns="91440" bIns="45720" rtlCol="0" anchor="ctr">
            <a:normAutofit/>
          </a:bodyPr>
          <a:lstStyle/>
          <a:p>
            <a:pPr>
              <a:lnSpc>
                <a:spcPct val="90000"/>
              </a:lnSpc>
              <a:spcAft>
                <a:spcPts val="600"/>
              </a:spcAft>
            </a:pPr>
            <a:fld id="{8680CC61-DB77-4485-B460-D8E4038D4204}" type="slidenum">
              <a:rPr lang="fi-FI" sz="900" smtClean="0"/>
              <a:pPr>
                <a:lnSpc>
                  <a:spcPct val="90000"/>
                </a:lnSpc>
                <a:spcAft>
                  <a:spcPts val="600"/>
                </a:spcAft>
              </a:pPr>
              <a:t>42</a:t>
            </a:fld>
          </a:p>
        </p:txBody>
      </p:sp>
      <p:sp>
        <p:nvSpPr>
          <p:cNvPr id="2" name="Otsikko 1">
            <a:extLst>
              <a:ext uri="{FF2B5EF4-FFF2-40B4-BE49-F238E27FC236}">
                <a16:creationId xmlns:a16="http://schemas.microsoft.com/office/drawing/2014/main" id="{AD6B378B-245F-4988-891F-BDE7D808039B}"/>
              </a:ext>
            </a:extLst>
          </p:cNvPr>
          <p:cNvSpPr>
            <a:spLocks noGrp="1"/>
          </p:cNvSpPr>
          <p:nvPr>
            <p:ph type="title"/>
          </p:nvPr>
        </p:nvSpPr>
        <p:spPr>
          <a:xfrm>
            <a:off x="684000" y="144000"/>
            <a:ext cx="10260000" cy="1224000"/>
          </a:xfrm>
        </p:spPr>
        <p:txBody>
          <a:bodyPr vert="horz" lIns="91440" tIns="45720" rIns="91440" bIns="45720" rtlCol="0" anchor="b">
            <a:normAutofit/>
          </a:bodyPr>
          <a:lstStyle/>
          <a:p>
            <a:r>
              <a:rPr lang="sv-FI" dirty="1" b="1" i="0">
                <a:latin typeface="+mj-lt"/>
                <a:ea typeface="+mj-ea"/>
                <a:cs typeface="+mj-cs"/>
              </a:rPr>
              <a:t>Digital katastrof eller Digital säkerhet -kortvideor</a:t>
            </a:r>
          </a:p>
        </p:txBody>
      </p:sp>
      <p:sp>
        <p:nvSpPr>
          <p:cNvPr id="3" name="Päivämäärän paikkamerkki 2">
            <a:extLst>
              <a:ext uri="{FF2B5EF4-FFF2-40B4-BE49-F238E27FC236}">
                <a16:creationId xmlns:a16="http://schemas.microsoft.com/office/drawing/2014/main" id="{CE50B9D9-FE5C-9A52-C4D7-93C158BC53FE}"/>
              </a:ext>
            </a:extLst>
          </p:cNvPr>
          <p:cNvSpPr>
            <a:spLocks noGrp="1"/>
          </p:cNvSpPr>
          <p:nvPr>
            <p:ph type="dt" sz="half" idx="12"/>
          </p:nvPr>
        </p:nvSpPr>
        <p:spPr/>
        <p:txBody>
          <a:bodyPr/>
          <a:lstStyle/>
          <a:p>
            <a:fld id="{78447C3C-87B1-438C-9298-D298963EA5E7}" type="datetime1">
              <a:rPr lang="fi-FI" smtClean="0"/>
              <a:t>5.12.2024</a:t>
            </a:fld>
          </a:p>
        </p:txBody>
      </p:sp>
      <p:sp>
        <p:nvSpPr>
          <p:cNvPr id="4" name="Alatunnisteen paikkamerkki 3">
            <a:extLst>
              <a:ext uri="{FF2B5EF4-FFF2-40B4-BE49-F238E27FC236}">
                <a16:creationId xmlns:a16="http://schemas.microsoft.com/office/drawing/2014/main" id="{90ED277F-D85C-14CB-4224-323665DC78F3}"/>
              </a:ext>
            </a:extLst>
          </p:cNvPr>
          <p:cNvSpPr>
            <a:spLocks noGrp="1"/>
          </p:cNvSpPr>
          <p:nvPr>
            <p:ph type="ftr" sz="quarter" idx="13"/>
          </p:nvPr>
        </p:nvSpPr>
        <p:spPr/>
        <p:txBody>
          <a:bodyPr/>
          <a:lstStyle/>
          <a:p>
            <a:r>
              <a:rPr lang="sv-FI" dirty="1"/>
              <a:t>VAHTI god praxis, stödmaterial</a:t>
            </a:r>
          </a:p>
        </p:txBody>
      </p:sp>
    </p:spTree>
    <p:extLst>
      <p:ext uri="{BB962C8B-B14F-4D97-AF65-F5344CB8AC3E}">
        <p14:creationId xmlns:p14="http://schemas.microsoft.com/office/powerpoint/2010/main" val="1255510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4AFEC3E-E2EF-416F-AF95-3DDEA7735C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2622600"/>
            <a:ext cx="5040000" cy="2746800"/>
          </a:xfrm>
          <a:prstGeom prst="rect">
            <a:avLst/>
          </a:prstGeom>
          <a:noFill/>
        </p:spPr>
      </p:pic>
      <p:sp>
        <p:nvSpPr>
          <p:cNvPr id="3" name="Sisällön paikkamerkki 2">
            <a:extLst>
              <a:ext uri="{FF2B5EF4-FFF2-40B4-BE49-F238E27FC236}">
                <a16:creationId xmlns:a16="http://schemas.microsoft.com/office/drawing/2014/main" id="{A63A1F49-A58D-4DF8-BAE3-04C91165D67D}"/>
              </a:ext>
            </a:extLst>
          </p:cNvPr>
          <p:cNvSpPr>
            <a:spLocks noGrp="1"/>
          </p:cNvSpPr>
          <p:nvPr>
            <p:ph sz="quarter" idx="11"/>
          </p:nvPr>
        </p:nvSpPr>
        <p:spPr>
          <a:xfrm>
            <a:off x="5908965" y="1692000"/>
            <a:ext cx="5040000" cy="4608000"/>
          </a:xfrm>
        </p:spPr>
        <p:txBody>
          <a:bodyPr>
            <a:normAutofit fontScale="92500"/>
          </a:bodyPr>
          <a:lstStyle/>
          <a:p>
            <a:r>
              <a:rPr lang="sv-FI" dirty="1"/>
              <a:t>Styr anställda i den fiktiva Tyrskylä kommun genom tio dagar fulla av digitala säkerhetssituationer!</a:t>
            </a:r>
          </a:p>
          <a:p>
            <a:endParaRPr lang="fi-FI" dirty="0"/>
          </a:p>
          <a:p>
            <a:r>
              <a:rPr lang="sv-FI" dirty="1"/>
              <a:t>I spelet har tidigare två spelbara veckor producerats och cirka 70 uppgifter!</a:t>
            </a:r>
          </a:p>
          <a:p>
            <a:endParaRPr lang="fi-FI" dirty="0"/>
          </a:p>
          <a:p>
            <a:r>
              <a:rPr lang="sv-FI" dirty="1"/>
              <a:t>Ett enkelt sätt att träna sig själv eller låta en person träna i frågor som gäller digital säkerhet.</a:t>
            </a:r>
          </a:p>
          <a:p>
            <a:endParaRPr lang="fi-FI" dirty="0"/>
          </a:p>
          <a:p>
            <a:r>
              <a:rPr lang="sv-FI" dirty="1"/>
              <a:t>Versioner på engelska och svenska!</a:t>
            </a:r>
          </a:p>
        </p:txBody>
      </p:sp>
      <p:sp>
        <p:nvSpPr>
          <p:cNvPr id="14" name="Slide Number Placeholder 5">
            <a:extLst>
              <a:ext uri="{FF2B5EF4-FFF2-40B4-BE49-F238E27FC236}">
                <a16:creationId xmlns:a16="http://schemas.microsoft.com/office/drawing/2014/main" id="{C1ED133C-6719-8B7E-0429-7C4ADE039C48}"/>
              </a:ext>
            </a:extLst>
          </p:cNvPr>
          <p:cNvSpPr>
            <a:spLocks noGrp="1"/>
          </p:cNvSpPr>
          <p:nvPr>
            <p:ph type="sldNum" sz="quarter" idx="14"/>
          </p:nvPr>
        </p:nvSpPr>
        <p:spPr>
          <a:xfrm>
            <a:off x="10115552" y="6498590"/>
            <a:ext cx="828040" cy="216000"/>
          </a:xfrm>
        </p:spPr>
        <p:txBody>
          <a:bodyPr/>
          <a:lstStyle/>
          <a:p>
            <a:pPr>
              <a:spcAft>
                <a:spcPts val="600"/>
              </a:spcAft>
            </a:pPr>
            <a:fld id="{8680CC61-DB77-4485-B460-D8E4038D4204}" type="slidenum">
              <a:rPr lang="fi-FI" smtClean="0"/>
              <a:pPr>
                <a:spcAft>
                  <a:spcPts val="600"/>
                </a:spcAft>
              </a:pPr>
              <a:t>43</a:t>
            </a:fld>
          </a:p>
        </p:txBody>
      </p:sp>
      <p:sp>
        <p:nvSpPr>
          <p:cNvPr id="2" name="Otsikko 1">
            <a:extLst>
              <a:ext uri="{FF2B5EF4-FFF2-40B4-BE49-F238E27FC236}">
                <a16:creationId xmlns:a16="http://schemas.microsoft.com/office/drawing/2014/main" id="{47983724-EED8-4AC2-911F-301D1553254B}"/>
              </a:ext>
            </a:extLst>
          </p:cNvPr>
          <p:cNvSpPr>
            <a:spLocks noGrp="1"/>
          </p:cNvSpPr>
          <p:nvPr>
            <p:ph type="title"/>
          </p:nvPr>
        </p:nvSpPr>
        <p:spPr>
          <a:xfrm>
            <a:off x="684000" y="144000"/>
            <a:ext cx="10260000" cy="1224000"/>
          </a:xfrm>
        </p:spPr>
        <p:txBody>
          <a:bodyPr anchor="b">
            <a:normAutofit/>
          </a:bodyPr>
          <a:lstStyle/>
          <a:p>
            <a:pPr>
              <a:lnSpc>
                <a:spcPct val="90000"/>
              </a:lnSpc>
            </a:pPr>
            <a:r>
              <a:rPr lang="sv-FI" dirty="1"/>
              <a:t>Spelet Digital säkerhet i livet – din personliga övning i digital säkerhet!</a:t>
            </a:r>
          </a:p>
        </p:txBody>
      </p:sp>
      <p:sp>
        <p:nvSpPr>
          <p:cNvPr id="4" name="Päivämäärän paikkamerkki 3">
            <a:extLst>
              <a:ext uri="{FF2B5EF4-FFF2-40B4-BE49-F238E27FC236}">
                <a16:creationId xmlns:a16="http://schemas.microsoft.com/office/drawing/2014/main" id="{7F5C4D1C-5030-886C-FC2C-7696020C59FA}"/>
              </a:ext>
            </a:extLst>
          </p:cNvPr>
          <p:cNvSpPr>
            <a:spLocks noGrp="1"/>
          </p:cNvSpPr>
          <p:nvPr>
            <p:ph type="dt" sz="half" idx="12"/>
          </p:nvPr>
        </p:nvSpPr>
        <p:spPr/>
        <p:txBody>
          <a:bodyPr/>
          <a:lstStyle/>
          <a:p>
            <a:fld id="{4648806B-0D87-4DFB-8DDB-D2A107DF4F2E}" type="datetime1">
              <a:rPr lang="fi-FI" smtClean="0"/>
              <a:t>5.12.2024</a:t>
            </a:fld>
          </a:p>
        </p:txBody>
      </p:sp>
      <p:sp>
        <p:nvSpPr>
          <p:cNvPr id="6" name="Alatunnisteen paikkamerkki 5">
            <a:extLst>
              <a:ext uri="{FF2B5EF4-FFF2-40B4-BE49-F238E27FC236}">
                <a16:creationId xmlns:a16="http://schemas.microsoft.com/office/drawing/2014/main" id="{9569D989-27BA-6875-D003-63C92C7B40C6}"/>
              </a:ext>
            </a:extLst>
          </p:cNvPr>
          <p:cNvSpPr>
            <a:spLocks noGrp="1"/>
          </p:cNvSpPr>
          <p:nvPr>
            <p:ph type="ftr" sz="quarter" idx="13"/>
          </p:nvPr>
        </p:nvSpPr>
        <p:spPr/>
        <p:txBody>
          <a:bodyPr/>
          <a:lstStyle/>
          <a:p>
            <a:r>
              <a:rPr lang="sv-FI" dirty="1"/>
              <a:t>VAHTI god praxis, stödmaterial</a:t>
            </a:r>
          </a:p>
        </p:txBody>
      </p:sp>
    </p:spTree>
    <p:extLst>
      <p:ext uri="{BB962C8B-B14F-4D97-AF65-F5344CB8AC3E}">
        <p14:creationId xmlns:p14="http://schemas.microsoft.com/office/powerpoint/2010/main" val="6135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382C15-0B41-7705-843D-B8C88F4A6361}"/>
              </a:ext>
            </a:extLst>
          </p:cNvPr>
          <p:cNvSpPr>
            <a:spLocks noGrp="1"/>
          </p:cNvSpPr>
          <p:nvPr>
            <p:ph sz="quarter" idx="10"/>
          </p:nvPr>
        </p:nvSpPr>
        <p:spPr>
          <a:xfrm>
            <a:off x="684000" y="1692000"/>
            <a:ext cx="5040000" cy="4608000"/>
          </a:xfrm>
        </p:spPr>
        <p:txBody>
          <a:bodyPr>
            <a:normAutofit/>
          </a:bodyPr>
          <a:lstStyle/>
          <a:p>
            <a:r>
              <a:rPr lang="sv-FI" dirty="1" sz="2000"/>
              <a:t>Du har rollen som Tanja, informationssäkerhetschef i Tyrskylä som nyligen inlett sin tjänst.</a:t>
            </a:r>
          </a:p>
          <a:p>
            <a:r>
              <a:rPr lang="sv-FI" dirty="1" sz="2000"/>
              <a:t>Veckans teman behandlar bland annat hantering av risker, verksamheten, kontinuitet och störningar.</a:t>
            </a:r>
            <a:r>
              <a:rPr lang="sv-FI" dirty="1" sz="2000"/>
              <a:t> </a:t>
            </a:r>
          </a:p>
          <a:p>
            <a:r>
              <a:rPr lang="sv-FI" dirty="1" sz="2000"/>
              <a:t>Syftet med veckan är att via spelet erbjuda en möjlighet att bekanta sig med rollen som datasäkerhetsansvarig.</a:t>
            </a:r>
            <a:r>
              <a:rPr lang="sv-FI" dirty="1" sz="2000"/>
              <a:t> </a:t>
            </a:r>
            <a:r>
              <a:rPr lang="sv-FI" dirty="1" sz="2000"/>
              <a:t>Den är dock i sig inte avsedd som en anvisning och det lönar sig att utöver den bekanta sig exempelvis med Cybersäkerhetscentrets anvisningar.</a:t>
            </a:r>
          </a:p>
          <a:p>
            <a:r>
              <a:rPr lang="sv-FI" dirty="1" sz="2000"/>
              <a:t>I mitten av veckan händer något överraskande i Tyrskylä kommun.</a:t>
            </a:r>
            <a:r>
              <a:rPr lang="sv-FI" dirty="1" sz="2000"/>
              <a:t> </a:t>
            </a:r>
            <a:r>
              <a:rPr lang="sv-FI" dirty="1" sz="2000"/>
              <a:t>Ladda ner spelet och ta reda på vad!</a:t>
            </a:r>
          </a:p>
        </p:txBody>
      </p:sp>
      <p:pic>
        <p:nvPicPr>
          <p:cNvPr id="5" name="Kuva 4">
            <a:extLst>
              <a:ext uri="{FF2B5EF4-FFF2-40B4-BE49-F238E27FC236}">
                <a16:creationId xmlns:a16="http://schemas.microsoft.com/office/drawing/2014/main" id="{D4311973-580D-8B53-FB0C-F3F65A0203CA}"/>
              </a:ext>
              <a:ext uri="{C183D7F6-B498-43B3-948B-1728B52AA6E4}">
                <adec:decorative xmlns:adec="http://schemas.microsoft.com/office/drawing/2017/decorative" val="1"/>
              </a:ext>
            </a:extLst>
          </p:cNvPr>
          <p:cNvPicPr>
            <a:picLocks noChangeAspect="1"/>
          </p:cNvPicPr>
          <p:nvPr/>
        </p:nvPicPr>
        <p:blipFill rotWithShape="1">
          <a:blip r:embed="rId2"/>
          <a:srcRect l="-6191" t="-978" r="-234" b="-3168"/>
          <a:stretch/>
        </p:blipFill>
        <p:spPr>
          <a:xfrm>
            <a:off x="6672064" y="770743"/>
            <a:ext cx="3593415" cy="5661878"/>
          </a:xfrm>
          <a:prstGeom prst="rect">
            <a:avLst/>
          </a:prstGeom>
          <a:noFill/>
        </p:spPr>
      </p:pic>
      <p:sp>
        <p:nvSpPr>
          <p:cNvPr id="4" name="Päivämäärän paikkamerkki 3">
            <a:extLst>
              <a:ext uri="{FF2B5EF4-FFF2-40B4-BE49-F238E27FC236}">
                <a16:creationId xmlns:a16="http://schemas.microsoft.com/office/drawing/2014/main" id="{4B9117B5-67CB-CF6D-FC53-6EB9F32307A8}"/>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0741D2E8-3F3A-4EC8-AEB6-CCF96330FF8A}" type="datetime1">
              <a:rPr lang="fi-FI" sz="900" smtClean="0"/>
              <a:t>5.12.2024</a:t>
            </a:fld>
          </a:p>
        </p:txBody>
      </p:sp>
      <p:sp>
        <p:nvSpPr>
          <p:cNvPr id="11" name="Footer Placeholder 4">
            <a:extLst>
              <a:ext uri="{FF2B5EF4-FFF2-40B4-BE49-F238E27FC236}">
                <a16:creationId xmlns:a16="http://schemas.microsoft.com/office/drawing/2014/main" id="{236C322E-F2B6-3716-BB21-C962202A30C9}"/>
              </a:ext>
            </a:extLst>
          </p:cNvPr>
          <p:cNvSpPr>
            <a:spLocks noGrp="1"/>
          </p:cNvSpPr>
          <p:nvPr>
            <p:ph type="ftr" sz="quarter" idx="13"/>
          </p:nvPr>
        </p:nvSpPr>
        <p:spPr>
          <a:xfrm>
            <a:off x="3190240" y="6498590"/>
            <a:ext cx="5811520" cy="216000"/>
          </a:xfrm>
        </p:spPr>
        <p:txBody>
          <a:bodyPr/>
          <a:lstStyle/>
          <a:p>
            <a:pPr>
              <a:spcAft>
                <a:spcPts val="600"/>
              </a:spcAft>
            </a:pPr>
            <a:r>
              <a:rPr lang="sv-FI" dirty="1"/>
              <a:t>VAHTI god praxis, stödmaterial</a:t>
            </a:r>
          </a:p>
        </p:txBody>
      </p:sp>
      <p:sp>
        <p:nvSpPr>
          <p:cNvPr id="6" name="Dian numeron paikkamerkki 5">
            <a:extLst>
              <a:ext uri="{FF2B5EF4-FFF2-40B4-BE49-F238E27FC236}">
                <a16:creationId xmlns:a16="http://schemas.microsoft.com/office/drawing/2014/main" id="{483EF27C-7142-35EC-0655-B0886023082F}"/>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44</a:t>
            </a:fld>
          </a:p>
        </p:txBody>
      </p:sp>
      <p:sp>
        <p:nvSpPr>
          <p:cNvPr id="2" name="Otsikko 1">
            <a:extLst>
              <a:ext uri="{FF2B5EF4-FFF2-40B4-BE49-F238E27FC236}">
                <a16:creationId xmlns:a16="http://schemas.microsoft.com/office/drawing/2014/main" id="{3C20CF0F-1706-DF29-DCE6-0109B812DB54}"/>
              </a:ext>
            </a:extLst>
          </p:cNvPr>
          <p:cNvSpPr>
            <a:spLocks noGrp="1"/>
          </p:cNvSpPr>
          <p:nvPr>
            <p:ph type="title"/>
          </p:nvPr>
        </p:nvSpPr>
        <p:spPr>
          <a:xfrm>
            <a:off x="684000" y="144000"/>
            <a:ext cx="10260000" cy="1224000"/>
          </a:xfrm>
        </p:spPr>
        <p:txBody>
          <a:bodyPr anchor="b">
            <a:normAutofit/>
          </a:bodyPr>
          <a:lstStyle/>
          <a:p>
            <a:pPr>
              <a:lnSpc>
                <a:spcPct val="90000"/>
              </a:lnSpc>
            </a:pPr>
            <a:r>
              <a:rPr lang="sv-FI" dirty="1"/>
              <a:t>Ny vecka tillgänglig - "Kapning i Tyrskylä"!</a:t>
            </a:r>
          </a:p>
        </p:txBody>
      </p:sp>
    </p:spTree>
    <p:extLst>
      <p:ext uri="{BB962C8B-B14F-4D97-AF65-F5344CB8AC3E}">
        <p14:creationId xmlns:p14="http://schemas.microsoft.com/office/powerpoint/2010/main" val="2120813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9F577-BB81-472F-BF26-5FA0EDB981F7}"/>
              </a:ext>
            </a:extLst>
          </p:cNvPr>
          <p:cNvSpPr>
            <a:spLocks noGrp="1"/>
          </p:cNvSpPr>
          <p:nvPr>
            <p:ph type="title"/>
          </p:nvPr>
        </p:nvSpPr>
        <p:spPr/>
        <p:txBody>
          <a:bodyPr>
            <a:normAutofit/>
          </a:bodyPr>
          <a:lstStyle/>
          <a:p>
            <a:r>
              <a:rPr lang="sv-FI" dirty="1"/>
              <a:t>Kan laddas ner på IOS och Android -enheter!</a:t>
            </a:r>
          </a:p>
        </p:txBody>
      </p:sp>
      <p:pic>
        <p:nvPicPr>
          <p:cNvPr id="5" name="Sisällön paikkamerkki 4">
            <a:extLst>
              <a:ext uri="{FF2B5EF4-FFF2-40B4-BE49-F238E27FC236}">
                <a16:creationId xmlns:a16="http://schemas.microsoft.com/office/drawing/2014/main" id="{AB64196A-9768-4E70-B706-3AF5FBE597C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065" y="2505669"/>
            <a:ext cx="3500437" cy="3500437"/>
          </a:xfrm>
        </p:spPr>
      </p:pic>
      <p:sp>
        <p:nvSpPr>
          <p:cNvPr id="3" name="Suorakulmio 2">
            <a:extLst>
              <a:ext uri="{FF2B5EF4-FFF2-40B4-BE49-F238E27FC236}">
                <a16:creationId xmlns:a16="http://schemas.microsoft.com/office/drawing/2014/main" id="{7BE23BB1-97CD-405E-8F18-0F9BF69BE74B}"/>
              </a:ext>
            </a:extLst>
          </p:cNvPr>
          <p:cNvSpPr/>
          <p:nvPr/>
        </p:nvSpPr>
        <p:spPr>
          <a:xfrm>
            <a:off x="161925" y="3667719"/>
            <a:ext cx="3886200" cy="1200329"/>
          </a:xfrm>
          <a:prstGeom prst="rect">
            <a:avLst/>
          </a:prstGeom>
        </p:spPr>
        <p:txBody>
          <a:bodyPr wrap="square">
            <a:spAutoFit/>
          </a:bodyPr>
          <a:lstStyle/>
          <a:p>
            <a:r>
              <a:rPr lang="sv-FI" dirty="1">
                <a:solidFill>
                  <a:schemeClr val="bg1"/>
                </a:solidFill>
              </a:rPr>
              <a:t>Google play:</a:t>
            </a:r>
          </a:p>
          <a:p>
            <a:r>
              <a:rPr lang="sv-FI" dirty="1">
                <a:solidFill>
                  <a:schemeClr val="bg1"/>
                </a:solidFill>
                <a:hlinkClick r:id="rId3"/>
              </a:rPr>
              <a:t>https://play.google.com/store/apps/details?id=fi.dvv.digiturvaelama</a:t>
            </a:r>
          </a:p>
          <a:p>
            <a:endParaRPr lang="fi-FI">
              <a:solidFill>
                <a:schemeClr val="bg1"/>
              </a:solidFill>
            </a:endParaRPr>
          </a:p>
        </p:txBody>
      </p:sp>
      <p:sp>
        <p:nvSpPr>
          <p:cNvPr id="4" name="Suorakulmio 3">
            <a:extLst>
              <a:ext uri="{FF2B5EF4-FFF2-40B4-BE49-F238E27FC236}">
                <a16:creationId xmlns:a16="http://schemas.microsoft.com/office/drawing/2014/main" id="{9ED30791-1097-4FD4-BFF2-4B1AFC2D7E33}"/>
              </a:ext>
            </a:extLst>
          </p:cNvPr>
          <p:cNvSpPr/>
          <p:nvPr/>
        </p:nvSpPr>
        <p:spPr>
          <a:xfrm>
            <a:off x="7810502" y="3778646"/>
            <a:ext cx="3762373" cy="923330"/>
          </a:xfrm>
          <a:prstGeom prst="rect">
            <a:avLst/>
          </a:prstGeom>
        </p:spPr>
        <p:txBody>
          <a:bodyPr wrap="square">
            <a:spAutoFit/>
          </a:bodyPr>
          <a:lstStyle/>
          <a:p>
            <a:r>
              <a:rPr lang="sv-FI" dirty="1">
                <a:solidFill>
                  <a:srgbClr val="1D1C1D"/>
                </a:solidFill>
                <a:latin typeface="Arial" panose="020B0604020202020204" pitchFamily="34" charset="0"/>
                <a:ea typeface="Calibri" panose="020F0502020204030204" pitchFamily="34" charset="0"/>
              </a:rPr>
              <a:t> </a:t>
            </a:r>
            <a:r>
              <a:rPr lang="sv-FI" dirty="1">
                <a:solidFill>
                  <a:schemeClr val="bg1"/>
                </a:solidFill>
                <a:latin typeface="Arial" panose="020B0604020202020204" pitchFamily="34" charset="0"/>
                <a:ea typeface="Calibri" panose="020F0502020204030204" pitchFamily="34" charset="0"/>
              </a:rPr>
              <a:t>Appstore</a:t>
            </a:r>
          </a:p>
          <a:p>
            <a:r>
              <a:rPr lang="sv-FI" dirty="1" u="sng">
                <a:solidFill>
                  <a:srgbClr val="0563C1"/>
                </a:solidFill>
                <a:latin typeface="Arial" panose="020B0604020202020204" pitchFamily="34" charset="0"/>
                <a:ea typeface="Calibri" panose="020F0502020204030204" pitchFamily="34" charset="0"/>
                <a:hlinkClick r:id="rId4"/>
              </a:rPr>
              <a:t>https://apps.apple.com/app/id1514065267</a:t>
            </a:r>
          </a:p>
        </p:txBody>
      </p:sp>
      <p:sp>
        <p:nvSpPr>
          <p:cNvPr id="6" name="Päivämäärän paikkamerkki 5">
            <a:extLst>
              <a:ext uri="{FF2B5EF4-FFF2-40B4-BE49-F238E27FC236}">
                <a16:creationId xmlns:a16="http://schemas.microsoft.com/office/drawing/2014/main" id="{9C6564BC-8129-C156-88FC-AA29992C3500}"/>
              </a:ext>
            </a:extLst>
          </p:cNvPr>
          <p:cNvSpPr>
            <a:spLocks noGrp="1"/>
          </p:cNvSpPr>
          <p:nvPr>
            <p:ph type="dt" sz="half" idx="10"/>
          </p:nvPr>
        </p:nvSpPr>
        <p:spPr/>
        <p:txBody>
          <a:bodyPr/>
          <a:lstStyle/>
          <a:p>
            <a:fld id="{6C4A95E1-20E9-4545-BF82-60B483F896E8}" type="datetime1">
              <a:rPr lang="fi-FI" smtClean="0"/>
              <a:t>5.12.2024</a:t>
            </a:fld>
          </a:p>
        </p:txBody>
      </p:sp>
      <p:sp>
        <p:nvSpPr>
          <p:cNvPr id="7" name="Alatunnisteen paikkamerkki 6">
            <a:extLst>
              <a:ext uri="{FF2B5EF4-FFF2-40B4-BE49-F238E27FC236}">
                <a16:creationId xmlns:a16="http://schemas.microsoft.com/office/drawing/2014/main" id="{8643CB75-E272-437D-9DE8-C61AA13517E9}"/>
              </a:ext>
            </a:extLst>
          </p:cNvPr>
          <p:cNvSpPr>
            <a:spLocks noGrp="1"/>
          </p:cNvSpPr>
          <p:nvPr>
            <p:ph type="ftr" sz="quarter" idx="11"/>
          </p:nvPr>
        </p:nvSpPr>
        <p:spPr/>
        <p:txBody>
          <a:bodyPr/>
          <a:lstStyle/>
          <a:p>
            <a:r>
              <a:rPr lang="sv-FI" dirty="1"/>
              <a:t>VAHTI god praxis, stödmaterial</a:t>
            </a:r>
          </a:p>
        </p:txBody>
      </p:sp>
      <p:sp>
        <p:nvSpPr>
          <p:cNvPr id="8" name="Dian numeron paikkamerkki 7">
            <a:extLst>
              <a:ext uri="{FF2B5EF4-FFF2-40B4-BE49-F238E27FC236}">
                <a16:creationId xmlns:a16="http://schemas.microsoft.com/office/drawing/2014/main" id="{54FE807A-F034-33DE-8321-69E4746BEA64}"/>
              </a:ext>
            </a:extLst>
          </p:cNvPr>
          <p:cNvSpPr>
            <a:spLocks noGrp="1"/>
          </p:cNvSpPr>
          <p:nvPr>
            <p:ph type="sldNum" sz="quarter" idx="12"/>
          </p:nvPr>
        </p:nvSpPr>
        <p:spPr/>
        <p:txBody>
          <a:bodyPr/>
          <a:lstStyle/>
          <a:p>
            <a:fld id="{8680CC61-DB77-4485-B460-D8E4038D4204}" type="slidenum">
              <a:rPr lang="fi-FI" smtClean="0"/>
              <a:t>45</a:t>
            </a:fld>
          </a:p>
        </p:txBody>
      </p:sp>
    </p:spTree>
    <p:extLst>
      <p:ext uri="{BB962C8B-B14F-4D97-AF65-F5344CB8AC3E}">
        <p14:creationId xmlns:p14="http://schemas.microsoft.com/office/powerpoint/2010/main" val="392273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9EAC7F3-578A-447B-8080-BA8F302030E3}"/>
              </a:ext>
            </a:extLst>
          </p:cNvPr>
          <p:cNvSpPr>
            <a:spLocks noGrp="1"/>
          </p:cNvSpPr>
          <p:nvPr>
            <p:ph sz="quarter" idx="10"/>
          </p:nvPr>
        </p:nvSpPr>
        <p:spPr>
          <a:xfrm>
            <a:off x="684000" y="1692000"/>
            <a:ext cx="5040000" cy="4608000"/>
          </a:xfrm>
        </p:spPr>
        <p:txBody>
          <a:bodyPr>
            <a:normAutofit/>
          </a:bodyPr>
          <a:lstStyle/>
          <a:p>
            <a:pPr>
              <a:lnSpc>
                <a:spcPct val="90000"/>
              </a:lnSpc>
            </a:pPr>
            <a:r>
              <a:rPr lang="sv-FI" dirty="1" sz="2000"/>
              <a:t>Sätt att påvisa personlig kompetens i digital säkerhet.</a:t>
            </a:r>
          </a:p>
          <a:p>
            <a:pPr>
              <a:lnSpc>
                <a:spcPct val="90000"/>
              </a:lnSpc>
            </a:pPr>
            <a:r>
              <a:rPr lang="sv-FI" dirty="1" sz="2000"/>
              <a:t>Jag lär mig:</a:t>
            </a:r>
          </a:p>
          <a:p>
            <a:pPr lvl="1">
              <a:lnSpc>
                <a:spcPct val="90000"/>
              </a:lnSpc>
            </a:pPr>
            <a:r>
              <a:rPr lang="sv-FI" dirty="1" sz="2000"/>
              <a:t>Du stannar upp och funderar på verksamheten med tanke på den digitala säkerheten.</a:t>
            </a:r>
          </a:p>
          <a:p>
            <a:pPr lvl="1">
              <a:lnSpc>
                <a:spcPct val="90000"/>
              </a:lnSpc>
            </a:pPr>
            <a:r>
              <a:rPr lang="sv-FI" dirty="1" sz="2000"/>
              <a:t>Du fäster uppmärksamhet vid klassificeringen av uppgifter, användningen av lokaler, enheter och tjänster i arbetet och på fritiden.</a:t>
            </a:r>
          </a:p>
          <a:p>
            <a:pPr lvl="1">
              <a:lnSpc>
                <a:spcPct val="90000"/>
              </a:lnSpc>
            </a:pPr>
            <a:r>
              <a:rPr lang="sv-FI" dirty="1" sz="2000"/>
              <a:t>Du beaktar informationssäkerheten och dataskyddet i kommunikationen.</a:t>
            </a:r>
          </a:p>
          <a:p>
            <a:pPr lvl="1">
              <a:lnSpc>
                <a:spcPct val="90000"/>
              </a:lnSpc>
            </a:pPr>
            <a:r>
              <a:rPr lang="sv-FI" dirty="1" sz="2000"/>
              <a:t>Du är uppmärksam på bedrägeriförsök och annan cyberbrottslighet.</a:t>
            </a:r>
          </a:p>
          <a:p>
            <a:pPr lvl="1">
              <a:lnSpc>
                <a:spcPct val="90000"/>
              </a:lnSpc>
            </a:pPr>
            <a:r>
              <a:rPr lang="sv-FI" dirty="1" sz="2000">
                <a:hlinkClick r:id="rId2"/>
              </a:rPr>
              <a:t>https://www.eoppiva.fi/sv/utbildningar/testet-digital-sakerhet-i-livet/</a:t>
            </a:r>
          </a:p>
          <a:p>
            <a:pPr lvl="1">
              <a:lnSpc>
                <a:spcPct val="90000"/>
              </a:lnSpc>
            </a:pPr>
            <a:endParaRPr lang="fi-FI" sz="2000"/>
          </a:p>
          <a:p>
            <a:pPr marL="0" indent="0">
              <a:lnSpc>
                <a:spcPct val="90000"/>
              </a:lnSpc>
              <a:buNone/>
            </a:pPr>
            <a:endParaRPr lang="fi-FI" sz="2000"/>
          </a:p>
        </p:txBody>
      </p:sp>
      <p:pic>
        <p:nvPicPr>
          <p:cNvPr id="3" name="Kuva 2">
            <a:extLst>
              <a:ext uri="{FF2B5EF4-FFF2-40B4-BE49-F238E27FC236}">
                <a16:creationId xmlns:a16="http://schemas.microsoft.com/office/drawing/2014/main" id="{5E95C171-7949-8061-7EC5-68EE7694D0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8965" y="2616301"/>
            <a:ext cx="5040000" cy="2759398"/>
          </a:xfrm>
          <a:prstGeom prst="rect">
            <a:avLst/>
          </a:prstGeom>
          <a:noFill/>
        </p:spPr>
      </p:pic>
      <p:sp>
        <p:nvSpPr>
          <p:cNvPr id="12" name="Date Placeholder 3">
            <a:extLst>
              <a:ext uri="{FF2B5EF4-FFF2-40B4-BE49-F238E27FC236}">
                <a16:creationId xmlns:a16="http://schemas.microsoft.com/office/drawing/2014/main" id="{09FE5BF7-CF4B-E283-CA22-CA802B2BB944}"/>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2564B624-CB4B-472D-81D6-7CF594DF10DE}" type="datetime1">
              <a:rPr lang="fi-FI" sz="900" smtClean="0"/>
              <a:t>5.12.2024</a:t>
            </a:fld>
          </a:p>
        </p:txBody>
      </p:sp>
      <p:sp>
        <p:nvSpPr>
          <p:cNvPr id="17" name="Footer Placeholder 4">
            <a:extLst>
              <a:ext uri="{FF2B5EF4-FFF2-40B4-BE49-F238E27FC236}">
                <a16:creationId xmlns:a16="http://schemas.microsoft.com/office/drawing/2014/main" id="{D44A661D-FA99-EEE7-F928-47C0DDC48A8C}"/>
              </a:ext>
            </a:extLst>
          </p:cNvPr>
          <p:cNvSpPr>
            <a:spLocks noGrp="1"/>
          </p:cNvSpPr>
          <p:nvPr>
            <p:ph type="ftr" sz="quarter" idx="13"/>
          </p:nvPr>
        </p:nvSpPr>
        <p:spPr>
          <a:xfrm>
            <a:off x="3190240" y="6498590"/>
            <a:ext cx="5811520" cy="216000"/>
          </a:xfrm>
        </p:spPr>
        <p:txBody>
          <a:bodyPr/>
          <a:lstStyle/>
          <a:p>
            <a:pPr>
              <a:spcAft>
                <a:spcPts val="600"/>
              </a:spcAft>
            </a:pPr>
            <a:r>
              <a:rPr lang="sv-FI" dirty="1"/>
              <a:t>VAHTI god praxis, stödmaterial</a:t>
            </a:r>
          </a:p>
        </p:txBody>
      </p:sp>
      <p:sp>
        <p:nvSpPr>
          <p:cNvPr id="6" name="Dian numeron paikkamerkki 5">
            <a:extLst>
              <a:ext uri="{FF2B5EF4-FFF2-40B4-BE49-F238E27FC236}">
                <a16:creationId xmlns:a16="http://schemas.microsoft.com/office/drawing/2014/main" id="{81564B26-E50C-41AA-88DC-8135961AA3A1}"/>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46</a:t>
            </a:fld>
          </a:p>
        </p:txBody>
      </p:sp>
      <p:sp>
        <p:nvSpPr>
          <p:cNvPr id="7" name="Otsikko 6">
            <a:extLst>
              <a:ext uri="{FF2B5EF4-FFF2-40B4-BE49-F238E27FC236}">
                <a16:creationId xmlns:a16="http://schemas.microsoft.com/office/drawing/2014/main" id="{7AC9B8B4-2C81-4E64-999C-D2538B332E5D}"/>
              </a:ext>
            </a:extLst>
          </p:cNvPr>
          <p:cNvSpPr>
            <a:spLocks noGrp="1"/>
          </p:cNvSpPr>
          <p:nvPr>
            <p:ph type="title"/>
          </p:nvPr>
        </p:nvSpPr>
        <p:spPr>
          <a:xfrm>
            <a:off x="684000" y="144000"/>
            <a:ext cx="10260000" cy="1224000"/>
          </a:xfrm>
        </p:spPr>
        <p:txBody>
          <a:bodyPr anchor="b">
            <a:normAutofit/>
          </a:bodyPr>
          <a:lstStyle/>
          <a:p>
            <a:r>
              <a:rPr lang="sv-FI" dirty="1"/>
              <a:t>Testet Digital säkerhet i livet</a:t>
            </a:r>
          </a:p>
        </p:txBody>
      </p:sp>
    </p:spTree>
    <p:extLst>
      <p:ext uri="{BB962C8B-B14F-4D97-AF65-F5344CB8AC3E}">
        <p14:creationId xmlns:p14="http://schemas.microsoft.com/office/powerpoint/2010/main" val="3010199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07BDEE8-CFF9-2E80-53C9-3B3F0780FC21}"/>
              </a:ext>
            </a:extLst>
          </p:cNvPr>
          <p:cNvSpPr>
            <a:spLocks noGrp="1"/>
          </p:cNvSpPr>
          <p:nvPr>
            <p:ph sz="quarter" idx="10"/>
          </p:nvPr>
        </p:nvSpPr>
        <p:spPr/>
        <p:txBody>
          <a:bodyPr>
            <a:normAutofit/>
          </a:bodyPr>
          <a:lstStyle/>
          <a:p>
            <a:r>
              <a:rPr lang="sv-FI" dirty="1"/>
              <a:t>Evenemang och webbinarier om digital säkerhet:</a:t>
            </a:r>
          </a:p>
          <a:p>
            <a:pPr lvl="1"/>
            <a:r>
              <a:rPr lang="sv-FI" dirty="1">
                <a:hlinkClick r:id="rId2"/>
              </a:rPr>
              <a:t>https://dvv.fi/digiturvatilaisuudet</a:t>
            </a:r>
          </a:p>
          <a:p>
            <a:pPr marL="0" indent="0">
              <a:buNone/>
            </a:pPr>
            <a:endParaRPr lang="fi-FI" dirty="0"/>
          </a:p>
          <a:p>
            <a:r>
              <a:rPr lang="sv-FI" dirty="1"/>
              <a:t>Inspelningar från webbinarierna:</a:t>
            </a:r>
          </a:p>
          <a:p>
            <a:pPr lvl="1"/>
            <a:r>
              <a:rPr lang="sv-FI" dirty="1">
                <a:hlinkClick r:id="rId3"/>
              </a:rPr>
              <a:t>https://live.mediaserver.fi/dvv/archive</a:t>
            </a:r>
            <a:r>
              <a:rPr lang="sv-FI" dirty="1"/>
              <a:t> </a:t>
            </a:r>
          </a:p>
        </p:txBody>
      </p:sp>
      <p:sp>
        <p:nvSpPr>
          <p:cNvPr id="3" name="Sisällön paikkamerkki 2">
            <a:extLst>
              <a:ext uri="{FF2B5EF4-FFF2-40B4-BE49-F238E27FC236}">
                <a16:creationId xmlns:a16="http://schemas.microsoft.com/office/drawing/2014/main" id="{A7A12913-39B8-DB01-C978-10B29D52D59A}"/>
              </a:ext>
            </a:extLst>
          </p:cNvPr>
          <p:cNvSpPr>
            <a:spLocks noGrp="1"/>
          </p:cNvSpPr>
          <p:nvPr>
            <p:ph sz="quarter" idx="11"/>
          </p:nvPr>
        </p:nvSpPr>
        <p:spPr/>
        <p:txBody>
          <a:bodyPr/>
          <a:lstStyle/>
          <a:p>
            <a:endParaRPr lang="fi-FI"/>
          </a:p>
        </p:txBody>
      </p:sp>
      <p:sp>
        <p:nvSpPr>
          <p:cNvPr id="4" name="Päivämäärän paikkamerkki 3">
            <a:extLst>
              <a:ext uri="{FF2B5EF4-FFF2-40B4-BE49-F238E27FC236}">
                <a16:creationId xmlns:a16="http://schemas.microsoft.com/office/drawing/2014/main" id="{AF73AE8B-AE0B-407D-084F-3389A6A5D9C8}"/>
              </a:ext>
            </a:extLst>
          </p:cNvPr>
          <p:cNvSpPr>
            <a:spLocks noGrp="1"/>
          </p:cNvSpPr>
          <p:nvPr>
            <p:ph type="dt" sz="half" idx="12"/>
          </p:nvPr>
        </p:nvSpPr>
        <p:spPr/>
        <p:txBody>
          <a:bodyPr/>
          <a:lstStyle/>
          <a:p>
            <a:fld id="{51CD833B-283B-488B-B8D5-1308DF55E246}" type="datetime1">
              <a:rPr lang="fi-FI" smtClean="0"/>
              <a:t>5.12.2024</a:t>
            </a:fld>
          </a:p>
        </p:txBody>
      </p:sp>
      <p:sp>
        <p:nvSpPr>
          <p:cNvPr id="5" name="Alatunnisteen paikkamerkki 4">
            <a:extLst>
              <a:ext uri="{FF2B5EF4-FFF2-40B4-BE49-F238E27FC236}">
                <a16:creationId xmlns:a16="http://schemas.microsoft.com/office/drawing/2014/main" id="{EB51F9EE-E4E1-F9B6-835C-5C47D2E974B2}"/>
              </a:ext>
            </a:extLst>
          </p:cNvPr>
          <p:cNvSpPr>
            <a:spLocks noGrp="1"/>
          </p:cNvSpPr>
          <p:nvPr>
            <p:ph type="ftr" sz="quarter" idx="13"/>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117260CD-8152-626D-D932-BA6958EDE7FC}"/>
              </a:ext>
            </a:extLst>
          </p:cNvPr>
          <p:cNvSpPr>
            <a:spLocks noGrp="1"/>
          </p:cNvSpPr>
          <p:nvPr>
            <p:ph type="sldNum" sz="quarter" idx="14"/>
          </p:nvPr>
        </p:nvSpPr>
        <p:spPr/>
        <p:txBody>
          <a:bodyPr/>
          <a:lstStyle/>
          <a:p>
            <a:fld id="{8680CC61-DB77-4485-B460-D8E4038D4204}" type="slidenum">
              <a:rPr lang="fi-FI" smtClean="0"/>
              <a:t>47</a:t>
            </a:fld>
          </a:p>
        </p:txBody>
      </p:sp>
      <p:sp>
        <p:nvSpPr>
          <p:cNvPr id="7" name="Otsikko 6">
            <a:extLst>
              <a:ext uri="{FF2B5EF4-FFF2-40B4-BE49-F238E27FC236}">
                <a16:creationId xmlns:a16="http://schemas.microsoft.com/office/drawing/2014/main" id="{4B1048D0-8FF2-2837-25AE-86122B7E729B}"/>
              </a:ext>
            </a:extLst>
          </p:cNvPr>
          <p:cNvSpPr>
            <a:spLocks noGrp="1"/>
          </p:cNvSpPr>
          <p:nvPr>
            <p:ph type="title"/>
          </p:nvPr>
        </p:nvSpPr>
        <p:spPr/>
        <p:txBody>
          <a:bodyPr>
            <a:normAutofit fontScale="90000"/>
          </a:bodyPr>
          <a:lstStyle/>
          <a:p>
            <a:r>
              <a:rPr lang="sv-FI" dirty="1"/>
              <a:t>Utnyttja MDB:s</a:t>
            </a:r>
            <a:br>
              <a:rPr lang="sv-FI" dirty="1"/>
            </a:br>
            <a:r>
              <a:rPr lang="sv-FI" dirty="1"/>
              <a:t>webbinarier</a:t>
            </a:r>
          </a:p>
        </p:txBody>
      </p:sp>
      <p:pic>
        <p:nvPicPr>
          <p:cNvPr id="9" name="Kuva 8">
            <a:extLst>
              <a:ext uri="{FF2B5EF4-FFF2-40B4-BE49-F238E27FC236}">
                <a16:creationId xmlns:a16="http://schemas.microsoft.com/office/drawing/2014/main" id="{A676D170-6D22-42D7-0DAF-26A60492E8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1885" y="327994"/>
            <a:ext cx="5420477" cy="3208892"/>
          </a:xfrm>
          <a:prstGeom prst="rect">
            <a:avLst/>
          </a:prstGeom>
        </p:spPr>
      </p:pic>
      <p:pic>
        <p:nvPicPr>
          <p:cNvPr id="11" name="Kuva 10">
            <a:extLst>
              <a:ext uri="{FF2B5EF4-FFF2-40B4-BE49-F238E27FC236}">
                <a16:creationId xmlns:a16="http://schemas.microsoft.com/office/drawing/2014/main" id="{2263B3C8-A107-9B54-CB80-316FB49CD8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55175" y="3578733"/>
            <a:ext cx="5506943" cy="2305232"/>
          </a:xfrm>
          <a:prstGeom prst="rect">
            <a:avLst/>
          </a:prstGeom>
        </p:spPr>
      </p:pic>
    </p:spTree>
    <p:extLst>
      <p:ext uri="{BB962C8B-B14F-4D97-AF65-F5344CB8AC3E}">
        <p14:creationId xmlns:p14="http://schemas.microsoft.com/office/powerpoint/2010/main" val="3164373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E4B58D8-53AB-0A20-AAE6-6C7067465F12}"/>
              </a:ext>
            </a:extLst>
          </p:cNvPr>
          <p:cNvSpPr>
            <a:spLocks noGrp="1"/>
          </p:cNvSpPr>
          <p:nvPr>
            <p:ph sz="quarter" idx="10"/>
          </p:nvPr>
        </p:nvSpPr>
        <p:spPr>
          <a:xfrm>
            <a:off x="684000" y="1692000"/>
            <a:ext cx="10259592" cy="4608000"/>
          </a:xfrm>
        </p:spPr>
        <p:txBody>
          <a:bodyPr vert="horz" lIns="91440" tIns="45720" rIns="91440" bIns="45720" rtlCol="0" anchor="t">
            <a:normAutofit fontScale="77500" lnSpcReduction="20000"/>
          </a:bodyPr>
          <a:lstStyle/>
          <a:p>
            <a:r>
              <a:rPr lang="sv-FI" dirty="1"/>
              <a:t>Utbildningar, anvisningar osv.</a:t>
            </a:r>
          </a:p>
          <a:p>
            <a:pPr marL="798830" lvl="1" indent="-341630"/>
            <a:r>
              <a:rPr lang="sv-FI" dirty="1"/>
              <a:t>Cybersäkerhet för medborgare: </a:t>
            </a:r>
            <a:r>
              <a:rPr lang="sv-FI" dirty="1">
                <a:hlinkClick r:id="rId2"/>
              </a:rPr>
              <a:t>https://koulutuskalenteri.mpk.fi/Default.aspx?tabid=1054&amp;id=155538#1a251873</a:t>
            </a:r>
          </a:p>
          <a:p>
            <a:pPr marL="798830" lvl="1" indent="-341630"/>
            <a:r>
              <a:rPr lang="sv-FI" dirty="1"/>
              <a:t>Yles Digiträning</a:t>
            </a:r>
          </a:p>
          <a:p>
            <a:pPr lvl="2"/>
            <a:r>
              <a:rPr lang="sv-FI" dirty="1">
                <a:cs typeface="Arial"/>
                <a:hlinkClick r:id="rId3"/>
              </a:rPr>
              <a:t>https</a:t>
            </a:r>
            <a:r>
              <a:rPr lang="sv-FI" dirty="1">
                <a:hlinkClick r:id="rId3"/>
              </a:rPr>
              <a:t>://yle.fi/aihe/digitreenit/tietoturva</a:t>
            </a:r>
          </a:p>
          <a:p>
            <a:pPr lvl="1"/>
            <a:r>
              <a:rPr lang="sv-FI" dirty="1"/>
              <a:t>Cybersäkerhetscentrets anvisningar: https://www.kyberturvallisuuskeskus.fi/sv/aktuellt/anvisningar-och-guider</a:t>
            </a:r>
          </a:p>
          <a:p>
            <a:pPr lvl="1"/>
            <a:r>
              <a:rPr lang="sv-FI" dirty="1"/>
              <a:t>” Lär dig att identifiera de vanligaste bedrägerierna och skydda dina egna uppgifter så bra som möjligt.</a:t>
            </a:r>
            <a:r>
              <a:rPr lang="sv-FI" dirty="1"/>
              <a:t> </a:t>
            </a:r>
            <a:r>
              <a:rPr lang="sv-FI" dirty="1"/>
              <a:t>Om du blev bedragen lönar det sig att agera snabbt och på rätt sätt, även om situationen skulle vara pinsam - misstag händer alla".</a:t>
            </a:r>
            <a:r>
              <a:rPr lang="sv-FI" dirty="1"/>
              <a:t> </a:t>
            </a:r>
          </a:p>
          <a:p>
            <a:pPr lvl="1"/>
            <a:r>
              <a:rPr lang="sv-FI" dirty="1">
                <a:cs typeface="Arial" panose="020B0604020202020204"/>
                <a:hlinkClick r:id="rId5"/>
              </a:rPr>
              <a:t>https://nytvalppaana.fi/sv</a:t>
            </a:r>
          </a:p>
          <a:p>
            <a:pPr lvl="1"/>
            <a:endParaRPr lang="fi-FI" dirty="0">
              <a:cs typeface="Arial" panose="020B0604020202020204"/>
            </a:endParaRPr>
          </a:p>
          <a:p>
            <a:pPr lvl="1"/>
            <a:r>
              <a:rPr lang="sv-FI" dirty="1"/>
              <a:t>“SecPort is a cybersecurity portal designed to help all Europeans stay secure while using digital services and devices in their everyday life”. </a:t>
            </a:r>
            <a:r>
              <a:rPr lang="sv-FI" dirty="1">
                <a:cs typeface="Arial" panose="020B0604020202020204"/>
                <a:hlinkClick r:id="rId6"/>
              </a:rPr>
              <a:t>https://www.secport.org/</a:t>
            </a:r>
          </a:p>
          <a:p>
            <a:pPr lvl="1"/>
            <a:endParaRPr lang="fi-FI" dirty="0">
              <a:cs typeface="Arial" panose="020B0604020202020204"/>
            </a:endParaRPr>
          </a:p>
          <a:p>
            <a:pPr marL="457200" lvl="1" indent="0">
              <a:buNone/>
            </a:pPr>
            <a:endParaRPr lang="fi-FI" dirty="0">
              <a:cs typeface="Arial" panose="020B0604020202020204"/>
            </a:endParaRPr>
          </a:p>
          <a:p>
            <a:pPr marL="457200" lvl="1" indent="0">
              <a:buNone/>
            </a:pPr>
            <a:endParaRPr lang="fi-FI" dirty="0">
              <a:cs typeface="Arial" panose="020B0604020202020204"/>
            </a:endParaRPr>
          </a:p>
          <a:p>
            <a:r>
              <a:rPr lang="sv-FI" dirty="1"/>
              <a:t>Spel</a:t>
            </a:r>
          </a:p>
          <a:p>
            <a:pPr lvl="1"/>
            <a:r>
              <a:rPr lang="sv-FI" dirty="1">
                <a:hlinkClick r:id="rId7"/>
              </a:rPr>
              <a:t>https://www.spoofy.fi/</a:t>
            </a:r>
          </a:p>
          <a:p>
            <a:pPr lvl="1"/>
            <a:r>
              <a:rPr lang="sv-FI" dirty="1"/>
              <a:t>Cyber city tycoon: </a:t>
            </a:r>
            <a:r>
              <a:rPr lang="sv-FI" dirty="1">
                <a:hlinkClick r:id="rId8"/>
              </a:rPr>
              <a:t>https://cyber-citizen.eu/secport-portaali-ja-cyber-city-tycoon-peli-julkaistaan-suomessa-31-10-2024/</a:t>
            </a:r>
          </a:p>
          <a:p>
            <a:pPr lvl="1"/>
            <a:endParaRPr lang="fi-FI" dirty="0"/>
          </a:p>
          <a:p>
            <a:pPr marL="457200" lvl="1" indent="0">
              <a:buNone/>
            </a:pPr>
            <a:endParaRPr lang="fi-FI" dirty="0">
              <a:cs typeface="Arial"/>
            </a:endParaRPr>
          </a:p>
          <a:p>
            <a:pPr lvl="1"/>
            <a:endParaRPr lang="fi-FI" dirty="0"/>
          </a:p>
          <a:p>
            <a:endParaRPr lang="fi-FI" dirty="0"/>
          </a:p>
        </p:txBody>
      </p:sp>
      <p:sp>
        <p:nvSpPr>
          <p:cNvPr id="4" name="Päivämäärän paikkamerkki 3">
            <a:extLst>
              <a:ext uri="{FF2B5EF4-FFF2-40B4-BE49-F238E27FC236}">
                <a16:creationId xmlns:a16="http://schemas.microsoft.com/office/drawing/2014/main" id="{00CB461E-05D4-BFF4-40F1-F5FA54F679EB}"/>
              </a:ext>
            </a:extLst>
          </p:cNvPr>
          <p:cNvSpPr>
            <a:spLocks noGrp="1"/>
          </p:cNvSpPr>
          <p:nvPr>
            <p:ph type="dt" sz="half" idx="12"/>
          </p:nvPr>
        </p:nvSpPr>
        <p:spPr/>
        <p:txBody>
          <a:bodyPr/>
          <a:lstStyle/>
          <a:p>
            <a:fld id="{EF1A01FF-C959-4565-B74E-DEBAC1308ABD}" type="datetime1">
              <a:rPr lang="fi-FI" smtClean="0"/>
              <a:t>5.12.2024</a:t>
            </a:fld>
          </a:p>
        </p:txBody>
      </p:sp>
      <p:sp>
        <p:nvSpPr>
          <p:cNvPr id="5" name="Alatunnisteen paikkamerkki 4">
            <a:extLst>
              <a:ext uri="{FF2B5EF4-FFF2-40B4-BE49-F238E27FC236}">
                <a16:creationId xmlns:a16="http://schemas.microsoft.com/office/drawing/2014/main" id="{800BAE45-BB99-4574-1FE8-5F91DA05E517}"/>
              </a:ext>
            </a:extLst>
          </p:cNvPr>
          <p:cNvSpPr>
            <a:spLocks noGrp="1"/>
          </p:cNvSpPr>
          <p:nvPr>
            <p:ph type="ftr" sz="quarter" idx="13"/>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035C7813-6D07-1DDA-83DD-0B8A0F34A7AC}"/>
              </a:ext>
            </a:extLst>
          </p:cNvPr>
          <p:cNvSpPr>
            <a:spLocks noGrp="1"/>
          </p:cNvSpPr>
          <p:nvPr>
            <p:ph type="sldNum" sz="quarter" idx="14"/>
          </p:nvPr>
        </p:nvSpPr>
        <p:spPr/>
        <p:txBody>
          <a:bodyPr/>
          <a:lstStyle/>
          <a:p>
            <a:fld id="{8680CC61-DB77-4485-B460-D8E4038D4204}" type="slidenum">
              <a:rPr lang="fi-FI" smtClean="0"/>
              <a:t>48</a:t>
            </a:fld>
          </a:p>
        </p:txBody>
      </p:sp>
      <p:sp>
        <p:nvSpPr>
          <p:cNvPr id="7" name="Otsikko 6">
            <a:extLst>
              <a:ext uri="{FF2B5EF4-FFF2-40B4-BE49-F238E27FC236}">
                <a16:creationId xmlns:a16="http://schemas.microsoft.com/office/drawing/2014/main" id="{CF515CB4-58B6-CB6B-D618-9B7675DA5BB4}"/>
              </a:ext>
            </a:extLst>
          </p:cNvPr>
          <p:cNvSpPr>
            <a:spLocks noGrp="1"/>
          </p:cNvSpPr>
          <p:nvPr>
            <p:ph type="title"/>
          </p:nvPr>
        </p:nvSpPr>
        <p:spPr/>
        <p:txBody>
          <a:bodyPr/>
          <a:lstStyle/>
          <a:p>
            <a:r>
              <a:rPr lang="sv-FI" dirty="1"/>
              <a:t>5 Tilläggsmaterial</a:t>
            </a:r>
          </a:p>
        </p:txBody>
      </p:sp>
    </p:spTree>
    <p:extLst>
      <p:ext uri="{BB962C8B-B14F-4D97-AF65-F5344CB8AC3E}">
        <p14:creationId xmlns:p14="http://schemas.microsoft.com/office/powerpoint/2010/main" val="1476643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6ACCF69-9787-3F68-BC9D-BADE0A18503D}"/>
              </a:ext>
            </a:extLst>
          </p:cNvPr>
          <p:cNvSpPr>
            <a:spLocks noGrp="1"/>
          </p:cNvSpPr>
          <p:nvPr>
            <p:ph sz="quarter" idx="10"/>
          </p:nvPr>
        </p:nvSpPr>
        <p:spPr>
          <a:xfrm>
            <a:off x="684000" y="1692000"/>
            <a:ext cx="10372730" cy="4608000"/>
          </a:xfrm>
        </p:spPr>
        <p:txBody>
          <a:bodyPr/>
          <a:lstStyle/>
          <a:p>
            <a:r>
              <a:rPr lang="sv-FI" dirty="1"/>
              <a:t>VAHTI-OSKE-grupp</a:t>
            </a:r>
          </a:p>
          <a:p>
            <a:pPr lvl="1"/>
            <a:r>
              <a:rPr lang="sv-FI" dirty="1"/>
              <a:t>Joel Salmela, Istekki Oy</a:t>
            </a:r>
          </a:p>
          <a:p>
            <a:pPr lvl="1"/>
            <a:r>
              <a:rPr lang="sv-FI" dirty="1"/>
              <a:t>Petri Vuorinen, Fimea</a:t>
            </a:r>
          </a:p>
          <a:p>
            <a:pPr lvl="1"/>
            <a:r>
              <a:rPr lang="sv-FI" dirty="1"/>
              <a:t>Olli-Pekka Palonen, Brottspåföljdsmyndigheten</a:t>
            </a:r>
          </a:p>
          <a:p>
            <a:pPr lvl="1"/>
            <a:r>
              <a:rPr lang="sv-FI" dirty="1"/>
              <a:t>Miia Kauppinen, Yrkesinstitutet Luovi</a:t>
            </a:r>
          </a:p>
          <a:p>
            <a:pPr lvl="1"/>
            <a:r>
              <a:rPr lang="sv-FI" dirty="1"/>
              <a:t>Juha Kirves, Myndigheten för digitalisering och befolkningsdata</a:t>
            </a:r>
          </a:p>
          <a:p>
            <a:pPr lvl="1"/>
            <a:r>
              <a:rPr lang="sv-FI" dirty="1"/>
              <a:t>Heidi Wallenius, Terveystalo</a:t>
            </a:r>
          </a:p>
          <a:p>
            <a:pPr lvl="1"/>
            <a:r>
              <a:rPr lang="sv-FI" dirty="1"/>
              <a:t>Marica Lonka, Statens revisionsverk </a:t>
            </a:r>
            <a:r>
              <a:rPr lang="sv-FI" dirty="1" b="1" i="0">
                <a:solidFill>
                  <a:srgbClr val="FFFFFF"/>
                </a:solidFill>
                <a:latin typeface="adelle-sans"/>
              </a:rPr>
              <a:t>Statens revisionsverk</a:t>
            </a:r>
          </a:p>
          <a:p>
            <a:pPr marL="0" indent="0">
              <a:buNone/>
            </a:pPr>
            <a:endParaRPr lang="fi-FI" dirty="0"/>
          </a:p>
        </p:txBody>
      </p:sp>
      <p:sp>
        <p:nvSpPr>
          <p:cNvPr id="4" name="Päivämäärän paikkamerkki 3">
            <a:extLst>
              <a:ext uri="{FF2B5EF4-FFF2-40B4-BE49-F238E27FC236}">
                <a16:creationId xmlns:a16="http://schemas.microsoft.com/office/drawing/2014/main" id="{6A03EB2C-DF3B-DCE4-4B52-0B47FC44A5C4}"/>
              </a:ext>
            </a:extLst>
          </p:cNvPr>
          <p:cNvSpPr>
            <a:spLocks noGrp="1"/>
          </p:cNvSpPr>
          <p:nvPr>
            <p:ph type="dt" sz="half" idx="12"/>
          </p:nvPr>
        </p:nvSpPr>
        <p:spPr/>
        <p:txBody>
          <a:bodyPr/>
          <a:lstStyle/>
          <a:p>
            <a:fld id="{51CD833B-283B-488B-B8D5-1308DF55E246}" type="datetime1">
              <a:rPr lang="fi-FI" smtClean="0"/>
              <a:t>5.12.2024</a:t>
            </a:fld>
          </a:p>
        </p:txBody>
      </p:sp>
      <p:sp>
        <p:nvSpPr>
          <p:cNvPr id="5" name="Alatunnisteen paikkamerkki 4">
            <a:extLst>
              <a:ext uri="{FF2B5EF4-FFF2-40B4-BE49-F238E27FC236}">
                <a16:creationId xmlns:a16="http://schemas.microsoft.com/office/drawing/2014/main" id="{9352A55A-EDF7-984E-F399-51FB46D914FE}"/>
              </a:ext>
            </a:extLst>
          </p:cNvPr>
          <p:cNvSpPr>
            <a:spLocks noGrp="1"/>
          </p:cNvSpPr>
          <p:nvPr>
            <p:ph type="ftr" sz="quarter" idx="13"/>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CD64EA39-E73C-BD33-E3E5-85032C868DD3}"/>
              </a:ext>
            </a:extLst>
          </p:cNvPr>
          <p:cNvSpPr>
            <a:spLocks noGrp="1"/>
          </p:cNvSpPr>
          <p:nvPr>
            <p:ph type="sldNum" sz="quarter" idx="14"/>
          </p:nvPr>
        </p:nvSpPr>
        <p:spPr/>
        <p:txBody>
          <a:bodyPr/>
          <a:lstStyle/>
          <a:p>
            <a:fld id="{8680CC61-DB77-4485-B460-D8E4038D4204}" type="slidenum">
              <a:rPr lang="fi-FI" smtClean="0"/>
              <a:t>49</a:t>
            </a:fld>
          </a:p>
        </p:txBody>
      </p:sp>
      <p:sp>
        <p:nvSpPr>
          <p:cNvPr id="7" name="Otsikko 6">
            <a:extLst>
              <a:ext uri="{FF2B5EF4-FFF2-40B4-BE49-F238E27FC236}">
                <a16:creationId xmlns:a16="http://schemas.microsoft.com/office/drawing/2014/main" id="{3E41ED34-DAAE-60FA-9615-88E611115D0A}"/>
              </a:ext>
            </a:extLst>
          </p:cNvPr>
          <p:cNvSpPr>
            <a:spLocks noGrp="1"/>
          </p:cNvSpPr>
          <p:nvPr>
            <p:ph type="title"/>
          </p:nvPr>
        </p:nvSpPr>
        <p:spPr/>
        <p:txBody>
          <a:bodyPr/>
          <a:lstStyle/>
          <a:p>
            <a:r>
              <a:rPr lang="sv-FI" dirty="1"/>
              <a:t>Arbetsgrupp</a:t>
            </a:r>
          </a:p>
        </p:txBody>
      </p:sp>
    </p:spTree>
    <p:extLst>
      <p:ext uri="{BB962C8B-B14F-4D97-AF65-F5344CB8AC3E}">
        <p14:creationId xmlns:p14="http://schemas.microsoft.com/office/powerpoint/2010/main" val="407399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65F6D6D-16CE-3CC1-AB16-53EC63F4C5AA}"/>
              </a:ext>
            </a:extLst>
          </p:cNvPr>
          <p:cNvSpPr>
            <a:spLocks noGrp="1"/>
          </p:cNvSpPr>
          <p:nvPr>
            <p:ph idx="1"/>
          </p:nvPr>
        </p:nvSpPr>
        <p:spPr/>
        <p:txBody>
          <a:bodyPr vert="horz" lIns="91440" tIns="45720" rIns="91440" bIns="45720" rtlCol="0" anchor="t">
            <a:normAutofit/>
          </a:bodyPr>
          <a:lstStyle/>
          <a:p>
            <a:pPr marL="341630" indent="-341630"/>
            <a:r>
              <a:rPr lang="sv-FI" dirty="1" sz="2400">
                <a:cs typeface="Arial"/>
              </a:rPr>
              <a:t>Handboken är avsedd för alla som utvecklar organisationens kompetens och kultur inom digital säkerhet, såsom experter inom digital säkerhet, ICT och personalförvaltning samt för organisationernas ledning.</a:t>
            </a:r>
          </a:p>
          <a:p>
            <a:pPr marL="341630" indent="-341630"/>
            <a:r>
              <a:rPr lang="sv-FI" dirty="1" sz="2400">
                <a:cs typeface="Arial"/>
              </a:rPr>
              <a:t>Handboken är avsedd särskilt för de organisationer som befinner sig i början av att utveckla en digital säkerhetskultur, men alla organisationer kommer säkert att få idéer här för att utveckla sin egen verksamhet.</a:t>
            </a:r>
          </a:p>
          <a:p>
            <a:pPr marL="341630" indent="-341630"/>
            <a:r>
              <a:rPr lang="sv-FI" dirty="1" sz="2400">
                <a:cs typeface="Arial"/>
              </a:rPr>
              <a:t>En välskött digital säkerhet kan vara en försäljningstrumf för organisationen eller en förutsättning för verksamhetens lagenlighet.</a:t>
            </a:r>
            <a:r>
              <a:rPr lang="sv-FI" dirty="1" sz="2400">
                <a:cs typeface="Arial"/>
              </a:rPr>
              <a:t> </a:t>
            </a:r>
            <a:r>
              <a:rPr lang="sv-FI" dirty="1" sz="2400">
                <a:cs typeface="Arial"/>
              </a:rPr>
              <a:t>Om den digitala säkerheten inte är i skick kan det till exempel orsaka olägenheter för ryktet och ekonomiska förluster.</a:t>
            </a:r>
          </a:p>
          <a:p>
            <a:pPr marL="341630" indent="-341630"/>
            <a:endParaRPr lang="fi-FI" dirty="0">
              <a:cs typeface="Arial"/>
            </a:endParaRPr>
          </a:p>
          <a:p>
            <a:pPr marL="341630" indent="-341630"/>
            <a:endParaRPr lang="fi-FI" dirty="0">
              <a:cs typeface="Arial"/>
            </a:endParaRPr>
          </a:p>
          <a:p>
            <a:pPr marL="0" indent="0">
              <a:buNone/>
            </a:pPr>
            <a:endParaRPr lang="fi-FI" dirty="0">
              <a:cs typeface="Arial"/>
            </a:endParaRPr>
          </a:p>
        </p:txBody>
      </p:sp>
      <p:sp>
        <p:nvSpPr>
          <p:cNvPr id="3" name="Päivämäärän paikkamerkki 2">
            <a:extLst>
              <a:ext uri="{FF2B5EF4-FFF2-40B4-BE49-F238E27FC236}">
                <a16:creationId xmlns:a16="http://schemas.microsoft.com/office/drawing/2014/main" id="{1480C57D-1B61-2C5A-913C-8C088811B982}"/>
              </a:ext>
            </a:extLst>
          </p:cNvPr>
          <p:cNvSpPr>
            <a:spLocks noGrp="1"/>
          </p:cNvSpPr>
          <p:nvPr>
            <p:ph type="dt" sz="half" idx="10"/>
          </p:nvPr>
        </p:nvSpPr>
        <p:spPr/>
        <p:txBody>
          <a:bodyPr/>
          <a:lstStyle/>
          <a:p>
            <a:fld id="{E2760C8B-65FC-4CBA-89FB-3926CD67E8E4}" type="datetime1">
              <a:rPr lang="fi-FI" smtClean="0"/>
              <a:t>5.12.2024</a:t>
            </a:fld>
          </a:p>
        </p:txBody>
      </p:sp>
      <p:sp>
        <p:nvSpPr>
          <p:cNvPr id="4" name="Alatunnisteen paikkamerkki 3">
            <a:extLst>
              <a:ext uri="{FF2B5EF4-FFF2-40B4-BE49-F238E27FC236}">
                <a16:creationId xmlns:a16="http://schemas.microsoft.com/office/drawing/2014/main" id="{4D40A2AC-F7EB-BA2E-2250-0FD1F30D273A}"/>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49CDD2B0-E14D-F892-B70B-D28F30E881FC}"/>
              </a:ext>
            </a:extLst>
          </p:cNvPr>
          <p:cNvSpPr>
            <a:spLocks noGrp="1"/>
          </p:cNvSpPr>
          <p:nvPr>
            <p:ph type="sldNum" sz="quarter" idx="12"/>
          </p:nvPr>
        </p:nvSpPr>
        <p:spPr/>
        <p:txBody>
          <a:bodyPr/>
          <a:lstStyle/>
          <a:p>
            <a:fld id="{8680CC61-DB77-4485-B460-D8E4038D4204}" type="slidenum">
              <a:rPr lang="fi-FI" smtClean="0"/>
              <a:t>5</a:t>
            </a:fld>
          </a:p>
        </p:txBody>
      </p:sp>
      <p:sp>
        <p:nvSpPr>
          <p:cNvPr id="6" name="Otsikko 5">
            <a:extLst>
              <a:ext uri="{FF2B5EF4-FFF2-40B4-BE49-F238E27FC236}">
                <a16:creationId xmlns:a16="http://schemas.microsoft.com/office/drawing/2014/main" id="{2EEBD431-BFEA-B6AA-84E5-C4C1196E7D1A}"/>
              </a:ext>
            </a:extLst>
          </p:cNvPr>
          <p:cNvSpPr>
            <a:spLocks noGrp="1"/>
          </p:cNvSpPr>
          <p:nvPr>
            <p:ph type="title"/>
          </p:nvPr>
        </p:nvSpPr>
        <p:spPr/>
        <p:txBody>
          <a:bodyPr>
            <a:normAutofit fontScale="90000"/>
          </a:bodyPr>
          <a:lstStyle/>
          <a:p>
            <a:r>
              <a:rPr lang="sv-FI" dirty="1"/>
              <a:t>1.1 Varför är det viktigt att utveckla Kompetensen inom digital säkerhet?</a:t>
            </a:r>
          </a:p>
        </p:txBody>
      </p:sp>
    </p:spTree>
    <p:extLst>
      <p:ext uri="{BB962C8B-B14F-4D97-AF65-F5344CB8AC3E}">
        <p14:creationId xmlns:p14="http://schemas.microsoft.com/office/powerpoint/2010/main" val="1544578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FF0D2D5-CF9F-4AF8-876D-78E8DC6328A1}"/>
              </a:ext>
            </a:extLst>
          </p:cNvPr>
          <p:cNvSpPr>
            <a:spLocks noGrp="1"/>
          </p:cNvSpPr>
          <p:nvPr>
            <p:ph type="dt" sz="half" idx="10"/>
          </p:nvPr>
        </p:nvSpPr>
        <p:spPr/>
        <p:txBody>
          <a:bodyPr/>
          <a:lstStyle/>
          <a:p>
            <a:fld id="{6526AFDE-69CA-43E5-BB6E-FFD80F4B7617}" type="datetime1">
              <a:rPr lang="fi-FI" smtClean="0"/>
              <a:t>5.12.2024</a:t>
            </a:fld>
          </a:p>
        </p:txBody>
      </p:sp>
      <p:sp>
        <p:nvSpPr>
          <p:cNvPr id="3" name="Alatunnisteen paikkamerkki 2">
            <a:extLst>
              <a:ext uri="{FF2B5EF4-FFF2-40B4-BE49-F238E27FC236}">
                <a16:creationId xmlns:a16="http://schemas.microsoft.com/office/drawing/2014/main" id="{D8126C82-1D51-428A-B654-E507C15815C4}"/>
              </a:ext>
            </a:extLst>
          </p:cNvPr>
          <p:cNvSpPr>
            <a:spLocks noGrp="1"/>
          </p:cNvSpPr>
          <p:nvPr>
            <p:ph type="ftr" sz="quarter" idx="11"/>
          </p:nvPr>
        </p:nvSpPr>
        <p:spPr/>
        <p:txBody>
          <a:bodyPr/>
          <a:lstStyle/>
          <a:p>
            <a:r>
              <a:rPr lang="sv-FI" dirty="1"/>
              <a:t>VAHTI god praxis, stödmaterial</a:t>
            </a:r>
          </a:p>
        </p:txBody>
      </p:sp>
      <p:sp>
        <p:nvSpPr>
          <p:cNvPr id="4" name="Dian numeron paikkamerkki 3">
            <a:extLst>
              <a:ext uri="{FF2B5EF4-FFF2-40B4-BE49-F238E27FC236}">
                <a16:creationId xmlns:a16="http://schemas.microsoft.com/office/drawing/2014/main" id="{C4FF479E-76A3-4B0D-BE42-42955C5E737E}"/>
              </a:ext>
            </a:extLst>
          </p:cNvPr>
          <p:cNvSpPr>
            <a:spLocks noGrp="1"/>
          </p:cNvSpPr>
          <p:nvPr>
            <p:ph type="sldNum" sz="quarter" idx="12"/>
          </p:nvPr>
        </p:nvSpPr>
        <p:spPr/>
        <p:txBody>
          <a:bodyPr/>
          <a:lstStyle/>
          <a:p>
            <a:fld id="{8680CC61-DB77-4485-B460-D8E4038D4204}" type="slidenum">
              <a:rPr lang="fi-FI" smtClean="0"/>
              <a:t>50</a:t>
            </a:fld>
          </a:p>
        </p:txBody>
      </p:sp>
    </p:spTree>
    <p:extLst>
      <p:ext uri="{BB962C8B-B14F-4D97-AF65-F5344CB8AC3E}">
        <p14:creationId xmlns:p14="http://schemas.microsoft.com/office/powerpoint/2010/main" val="243210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1C0E6D5-49C7-621B-F013-F9AE604EE58F}"/>
              </a:ext>
            </a:extLst>
          </p:cNvPr>
          <p:cNvSpPr>
            <a:spLocks noGrp="1"/>
          </p:cNvSpPr>
          <p:nvPr>
            <p:ph idx="1"/>
          </p:nvPr>
        </p:nvSpPr>
        <p:spPr/>
        <p:txBody>
          <a:bodyPr vert="horz" lIns="91440" tIns="45720" rIns="91440" bIns="45720" rtlCol="0" anchor="t">
            <a:normAutofit/>
          </a:bodyPr>
          <a:lstStyle/>
          <a:p>
            <a:pPr marL="341630" indent="-341630"/>
            <a:r>
              <a:rPr lang="sv-FI" dirty="1"/>
              <a:t>Varje organisation har information som kan användas för att kriminellt tjäna ekonomisk vinning eller för att planera eller genomföra större brott.</a:t>
            </a:r>
            <a:r>
              <a:rPr lang="sv-FI" dirty="1"/>
              <a:t> </a:t>
            </a:r>
          </a:p>
          <a:p>
            <a:pPr marL="341630" indent="-341630"/>
            <a:r>
              <a:rPr lang="sv-FI" dirty="1"/>
              <a:t>Ansvaret för den digitala säkerheten ligger alltid i sista hand hos organisationens ledning, men med våra vardagliga val ansvarar vi alla för att den förverkligas.</a:t>
            </a:r>
            <a:r>
              <a:rPr lang="sv-FI" dirty="1"/>
              <a:t> </a:t>
            </a:r>
            <a:r>
              <a:rPr lang="sv-FI" dirty="1"/>
              <a:t>Följ trafikreglerna även i trafiken, lås dörrarna till ditt hem och dela inte dina personliga bank- eller andra uppgifter med okända.</a:t>
            </a:r>
            <a:r>
              <a:rPr lang="sv-FI" dirty="1"/>
              <a:t> </a:t>
            </a:r>
          </a:p>
          <a:p>
            <a:pPr marL="341630" indent="-341630"/>
            <a:r>
              <a:rPr lang="sv-FI" dirty="1"/>
              <a:t>En bra expert på digital säkerhet följer organisationens anvisningar för digital säkerhet, identifierar uppgifter, behandlar dem på ett ställe enligt klassificeringen av information samt med enheter och tjänster enligt klassificeringen.</a:t>
            </a:r>
            <a:r>
              <a:rPr lang="sv-FI" dirty="1"/>
              <a:t> </a:t>
            </a:r>
          </a:p>
          <a:p>
            <a:pPr marL="0" indent="0">
              <a:buNone/>
            </a:pPr>
            <a:endParaRPr lang="fi-FI" dirty="0">
              <a:cs typeface="Arial" panose="020B0604020202020204"/>
            </a:endParaRPr>
          </a:p>
        </p:txBody>
      </p:sp>
      <p:sp>
        <p:nvSpPr>
          <p:cNvPr id="3" name="Päivämäärän paikkamerkki 2">
            <a:extLst>
              <a:ext uri="{FF2B5EF4-FFF2-40B4-BE49-F238E27FC236}">
                <a16:creationId xmlns:a16="http://schemas.microsoft.com/office/drawing/2014/main" id="{6B5C11D3-525D-BB03-B753-6E197E9FBF70}"/>
              </a:ext>
            </a:extLst>
          </p:cNvPr>
          <p:cNvSpPr>
            <a:spLocks noGrp="1"/>
          </p:cNvSpPr>
          <p:nvPr>
            <p:ph type="dt" sz="half" idx="10"/>
          </p:nvPr>
        </p:nvSpPr>
        <p:spPr/>
        <p:txBody>
          <a:bodyPr/>
          <a:lstStyle/>
          <a:p>
            <a:fld id="{8319BB6F-EE7E-441B-BDE9-054F5A52BCFA}" type="datetime1">
              <a:rPr lang="fi-FI" smtClean="0"/>
              <a:t>5.12.2024</a:t>
            </a:fld>
          </a:p>
        </p:txBody>
      </p:sp>
      <p:sp>
        <p:nvSpPr>
          <p:cNvPr id="4" name="Alatunnisteen paikkamerkki 3">
            <a:extLst>
              <a:ext uri="{FF2B5EF4-FFF2-40B4-BE49-F238E27FC236}">
                <a16:creationId xmlns:a16="http://schemas.microsoft.com/office/drawing/2014/main" id="{85A8FBA6-3A43-AA18-FD9A-8EE908DDDDAA}"/>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9FC9615C-DDFE-2479-633D-51A49E1F244D}"/>
              </a:ext>
            </a:extLst>
          </p:cNvPr>
          <p:cNvSpPr>
            <a:spLocks noGrp="1"/>
          </p:cNvSpPr>
          <p:nvPr>
            <p:ph type="sldNum" sz="quarter" idx="12"/>
          </p:nvPr>
        </p:nvSpPr>
        <p:spPr/>
        <p:txBody>
          <a:bodyPr/>
          <a:lstStyle/>
          <a:p>
            <a:fld id="{8680CC61-DB77-4485-B460-D8E4038D4204}" type="slidenum">
              <a:rPr lang="fi-FI" smtClean="0"/>
              <a:t>6</a:t>
            </a:fld>
          </a:p>
        </p:txBody>
      </p:sp>
      <p:sp>
        <p:nvSpPr>
          <p:cNvPr id="6" name="Otsikko 5">
            <a:extLst>
              <a:ext uri="{FF2B5EF4-FFF2-40B4-BE49-F238E27FC236}">
                <a16:creationId xmlns:a16="http://schemas.microsoft.com/office/drawing/2014/main" id="{20667B6A-5606-5E3E-91F4-024DA2F2B0C0}"/>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212292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60DB592-0712-1A93-5E55-CA42A414A4BF}"/>
              </a:ext>
            </a:extLst>
          </p:cNvPr>
          <p:cNvSpPr>
            <a:spLocks noGrp="1"/>
          </p:cNvSpPr>
          <p:nvPr>
            <p:ph type="title"/>
          </p:nvPr>
        </p:nvSpPr>
        <p:spPr/>
        <p:txBody>
          <a:bodyPr/>
          <a:lstStyle/>
          <a:p>
            <a:r>
              <a:rPr lang="sv-FI" dirty="1"/>
              <a:t>1.2.</a:t>
            </a:r>
            <a:r>
              <a:rPr lang="sv-FI" dirty="1"/>
              <a:t> </a:t>
            </a:r>
            <a:r>
              <a:rPr lang="sv-FI" dirty="1"/>
              <a:t>Digital säkerhet</a:t>
            </a:r>
          </a:p>
        </p:txBody>
      </p:sp>
      <p:pic>
        <p:nvPicPr>
          <p:cNvPr id="1026" name="Picture 2">
            <a:extLst>
              <a:ext uri="{FF2B5EF4-FFF2-40B4-BE49-F238E27FC236}">
                <a16:creationId xmlns:a16="http://schemas.microsoft.com/office/drawing/2014/main" id="{56A37B6C-B52C-5662-F87F-AB2E5B1B951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000" y="1316087"/>
            <a:ext cx="9213338" cy="5182503"/>
          </a:xfrm>
          <a:prstGeom prst="rect">
            <a:avLst/>
          </a:prstGeom>
          <a:noFill/>
          <a:extLst>
            <a:ext uri="{909E8E84-426E-40DD-AFC4-6F175D3DCCD1}">
              <a14:hiddenFill xmlns:a14="http://schemas.microsoft.com/office/drawing/2010/main">
                <a:solidFill>
                  <a:srgbClr val="FFFFFF"/>
                </a:solidFill>
              </a14:hiddenFill>
            </a:ext>
          </a:extLst>
        </p:spPr>
      </p:pic>
      <p:sp>
        <p:nvSpPr>
          <p:cNvPr id="4" name="Päivämäärän paikkamerkki 3">
            <a:extLst>
              <a:ext uri="{FF2B5EF4-FFF2-40B4-BE49-F238E27FC236}">
                <a16:creationId xmlns:a16="http://schemas.microsoft.com/office/drawing/2014/main" id="{039E40BE-3511-EFD7-3FDB-8854F89187AE}"/>
              </a:ext>
            </a:extLst>
          </p:cNvPr>
          <p:cNvSpPr>
            <a:spLocks noGrp="1"/>
          </p:cNvSpPr>
          <p:nvPr>
            <p:ph type="dt" sz="half" idx="10"/>
          </p:nvPr>
        </p:nvSpPr>
        <p:spPr/>
        <p:txBody>
          <a:bodyPr/>
          <a:lstStyle/>
          <a:p>
            <a:fld id="{6C7E029D-CED2-4392-A789-03CFFF42D290}" type="datetime1">
              <a:rPr lang="fi-FI" smtClean="0"/>
              <a:t>5.12.2024</a:t>
            </a:fld>
          </a:p>
        </p:txBody>
      </p:sp>
      <p:sp>
        <p:nvSpPr>
          <p:cNvPr id="5" name="Alatunnisteen paikkamerkki 4">
            <a:extLst>
              <a:ext uri="{FF2B5EF4-FFF2-40B4-BE49-F238E27FC236}">
                <a16:creationId xmlns:a16="http://schemas.microsoft.com/office/drawing/2014/main" id="{6558D928-BDB9-45DA-3FA8-7834F693B2DC}"/>
              </a:ext>
            </a:extLst>
          </p:cNvPr>
          <p:cNvSpPr>
            <a:spLocks noGrp="1"/>
          </p:cNvSpPr>
          <p:nvPr>
            <p:ph type="ftr" sz="quarter" idx="11"/>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EE5F43E9-54A7-BC91-2292-413724E2CD65}"/>
              </a:ext>
            </a:extLst>
          </p:cNvPr>
          <p:cNvSpPr>
            <a:spLocks noGrp="1"/>
          </p:cNvSpPr>
          <p:nvPr>
            <p:ph type="sldNum" sz="quarter" idx="12"/>
          </p:nvPr>
        </p:nvSpPr>
        <p:spPr/>
        <p:txBody>
          <a:bodyPr/>
          <a:lstStyle/>
          <a:p>
            <a:fld id="{8680CC61-DB77-4485-B460-D8E4038D4204}" type="slidenum">
              <a:rPr lang="fi-FI" smtClean="0"/>
              <a:t>7</a:t>
            </a:fld>
          </a:p>
        </p:txBody>
      </p:sp>
    </p:spTree>
    <p:extLst>
      <p:ext uri="{BB962C8B-B14F-4D97-AF65-F5344CB8AC3E}">
        <p14:creationId xmlns:p14="http://schemas.microsoft.com/office/powerpoint/2010/main" val="41279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A732EAF-48BD-980D-D00D-C599A31EBCB8}"/>
              </a:ext>
            </a:extLst>
          </p:cNvPr>
          <p:cNvSpPr>
            <a:spLocks noGrp="1"/>
          </p:cNvSpPr>
          <p:nvPr>
            <p:ph idx="1"/>
          </p:nvPr>
        </p:nvSpPr>
        <p:spPr/>
        <p:txBody>
          <a:bodyPr>
            <a:normAutofit fontScale="92500"/>
          </a:bodyPr>
          <a:lstStyle/>
          <a:p>
            <a:r>
              <a:rPr lang="sv-FI" dirty="1"/>
              <a:t>Genomförandet av digital säkerhet kräver organiserad verksamhet och ledning samt riskhantering.</a:t>
            </a:r>
            <a:r>
              <a:rPr lang="sv-FI" dirty="1"/>
              <a:t> </a:t>
            </a:r>
            <a:r>
              <a:rPr lang="sv-FI" dirty="1"/>
              <a:t>Hanteringen av den digitala säkerheten borde vara en naturlig del av ledningen, administrationen och den övergripande säkerheten i hela organisationen.</a:t>
            </a:r>
            <a:r>
              <a:rPr lang="sv-FI" dirty="1"/>
              <a:t> </a:t>
            </a:r>
            <a:r>
              <a:rPr lang="sv-FI" dirty="1"/>
              <a:t>Säkerheten får inte vara en plats eller ett tuggummi som limmas på i efterhand eftersom den som bekant inte nödvändigtvis håller och en ökning av den orsakar extra kostnader.</a:t>
            </a:r>
            <a:r>
              <a:rPr lang="sv-FI" dirty="1"/>
              <a:t> </a:t>
            </a:r>
            <a:r>
              <a:rPr lang="sv-FI" dirty="1"/>
              <a:t>Det rekommenderas att man bygger upp alla säkerhetsrelaterade verksamhetsmodeller och kontroller på ett inbyggt sätt, by design.</a:t>
            </a:r>
          </a:p>
          <a:p>
            <a:r>
              <a:rPr lang="sv-FI" dirty="1" b="1"/>
              <a:t>Riskhanteringen</a:t>
            </a:r>
            <a:r>
              <a:rPr lang="sv-FI" dirty="1"/>
              <a:t> omfattar en riskbedömningsprocess samt planering, genomförande, uppföljning och korrigering av åtgärder.</a:t>
            </a:r>
            <a:r>
              <a:rPr lang="sv-FI" dirty="1"/>
              <a:t> </a:t>
            </a:r>
            <a:r>
              <a:rPr lang="sv-FI" dirty="1"/>
              <a:t>Riskhantering är en väsentlig del av förutseende ledning och beslutsfattande i organisationen.</a:t>
            </a:r>
          </a:p>
          <a:p>
            <a:r>
              <a:rPr lang="sv-FI" dirty="1"/>
              <a:t>Exempel från organisationens synvinkel:</a:t>
            </a:r>
            <a:r>
              <a:rPr lang="sv-FI" dirty="1"/>
              <a:t> </a:t>
            </a:r>
            <a:r>
              <a:rPr lang="sv-FI" dirty="1"/>
              <a:t>Organisationens verksamhetssätt utvecklas utifrån identifierade hot och möjligheter.</a:t>
            </a:r>
          </a:p>
          <a:p>
            <a:r>
              <a:rPr lang="sv-FI" dirty="1"/>
              <a:t>Exempel ur individens synvinkel:</a:t>
            </a:r>
            <a:r>
              <a:rPr lang="sv-FI" dirty="1"/>
              <a:t> </a:t>
            </a:r>
            <a:r>
              <a:rPr lang="sv-FI" dirty="1"/>
              <a:t>Var och en kan observera och identifiera hot i anslutning till digitala tjänster samt sträva efter att behärska de risker som dessa medför med överlagd eftertanke.</a:t>
            </a:r>
          </a:p>
          <a:p>
            <a:endParaRPr lang="en-US" dirty="0"/>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1B46EF57-8010-582A-F0C8-11B6E6384D9F}"/>
              </a:ext>
            </a:extLst>
          </p:cNvPr>
          <p:cNvSpPr>
            <a:spLocks noGrp="1"/>
          </p:cNvSpPr>
          <p:nvPr>
            <p:ph type="dt" sz="half" idx="10"/>
          </p:nvPr>
        </p:nvSpPr>
        <p:spPr/>
        <p:txBody>
          <a:bodyPr/>
          <a:lstStyle/>
          <a:p>
            <a:fld id="{F6C400D9-B46C-4BFF-9017-F3601FFCE12C}" type="datetime1">
              <a:rPr lang="fi-FI" smtClean="0"/>
              <a:t>5.12.2024</a:t>
            </a:fld>
          </a:p>
        </p:txBody>
      </p:sp>
      <p:sp>
        <p:nvSpPr>
          <p:cNvPr id="4" name="Alatunnisteen paikkamerkki 3">
            <a:extLst>
              <a:ext uri="{FF2B5EF4-FFF2-40B4-BE49-F238E27FC236}">
                <a16:creationId xmlns:a16="http://schemas.microsoft.com/office/drawing/2014/main" id="{15C2CCAB-817E-C9A0-26B8-97815E9A2831}"/>
              </a:ext>
            </a:extLst>
          </p:cNvPr>
          <p:cNvSpPr>
            <a:spLocks noGrp="1"/>
          </p:cNvSpPr>
          <p:nvPr>
            <p:ph type="ftr" sz="quarter" idx="11"/>
          </p:nvPr>
        </p:nvSpPr>
        <p:spPr/>
        <p:txBody>
          <a:bodyPr/>
          <a:lstStyle/>
          <a:p>
            <a:r>
              <a:rPr lang="sv-FI" dirty="1"/>
              <a:t>VAHTI god praxis, stödmaterial</a:t>
            </a:r>
          </a:p>
        </p:txBody>
      </p:sp>
      <p:sp>
        <p:nvSpPr>
          <p:cNvPr id="5" name="Dian numeron paikkamerkki 4">
            <a:extLst>
              <a:ext uri="{FF2B5EF4-FFF2-40B4-BE49-F238E27FC236}">
                <a16:creationId xmlns:a16="http://schemas.microsoft.com/office/drawing/2014/main" id="{E230E12D-F8C7-DF44-5298-6BD95B2E3FC6}"/>
              </a:ext>
            </a:extLst>
          </p:cNvPr>
          <p:cNvSpPr>
            <a:spLocks noGrp="1"/>
          </p:cNvSpPr>
          <p:nvPr>
            <p:ph type="sldNum" sz="quarter" idx="12"/>
          </p:nvPr>
        </p:nvSpPr>
        <p:spPr/>
        <p:txBody>
          <a:bodyPr/>
          <a:lstStyle/>
          <a:p>
            <a:fld id="{8680CC61-DB77-4485-B460-D8E4038D4204}" type="slidenum">
              <a:rPr lang="fi-FI" smtClean="0"/>
              <a:t>8</a:t>
            </a:fld>
          </a:p>
        </p:txBody>
      </p:sp>
      <p:sp>
        <p:nvSpPr>
          <p:cNvPr id="6" name="Otsikko 5">
            <a:extLst>
              <a:ext uri="{FF2B5EF4-FFF2-40B4-BE49-F238E27FC236}">
                <a16:creationId xmlns:a16="http://schemas.microsoft.com/office/drawing/2014/main" id="{7E5C21DF-9ECB-FCEE-EE45-9BF893AB9D0A}"/>
              </a:ext>
            </a:extLst>
          </p:cNvPr>
          <p:cNvSpPr>
            <a:spLocks noGrp="1"/>
          </p:cNvSpPr>
          <p:nvPr>
            <p:ph type="title"/>
          </p:nvPr>
        </p:nvSpPr>
        <p:spPr/>
        <p:txBody>
          <a:bodyPr>
            <a:normAutofit fontScale="90000"/>
          </a:bodyPr>
          <a:lstStyle/>
          <a:p>
            <a:r>
              <a:rPr lang="sv-FI" dirty="1"/>
              <a:t>Digital säkerhet – Ledning och riskhantering</a:t>
            </a:r>
            <a:r>
              <a:rPr lang="sv-FI" dirty="1"/>
              <a:t> </a:t>
            </a:r>
          </a:p>
        </p:txBody>
      </p:sp>
    </p:spTree>
    <p:extLst>
      <p:ext uri="{BB962C8B-B14F-4D97-AF65-F5344CB8AC3E}">
        <p14:creationId xmlns:p14="http://schemas.microsoft.com/office/powerpoint/2010/main" val="19163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E7696C9-2E15-9A93-4C90-2714A99D59D3}"/>
              </a:ext>
            </a:extLst>
          </p:cNvPr>
          <p:cNvSpPr>
            <a:spLocks noGrp="1"/>
          </p:cNvSpPr>
          <p:nvPr>
            <p:ph type="title"/>
          </p:nvPr>
        </p:nvSpPr>
        <p:spPr>
          <a:xfrm>
            <a:off x="684000" y="144000"/>
            <a:ext cx="10260000" cy="1224000"/>
          </a:xfrm>
        </p:spPr>
        <p:txBody>
          <a:bodyPr anchor="b">
            <a:normAutofit/>
          </a:bodyPr>
          <a:lstStyle/>
          <a:p>
            <a:r>
              <a:rPr lang="sv-FI" dirty="1"/>
              <a:t>Digital säkerhet – Kontinuitetshantering</a:t>
            </a:r>
          </a:p>
        </p:txBody>
      </p:sp>
      <p:sp>
        <p:nvSpPr>
          <p:cNvPr id="2" name="Sisällön paikkamerkki 1">
            <a:extLst>
              <a:ext uri="{FF2B5EF4-FFF2-40B4-BE49-F238E27FC236}">
                <a16:creationId xmlns:a16="http://schemas.microsoft.com/office/drawing/2014/main" id="{8B844FEE-F9BE-153C-3596-3173BE75D476}"/>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sv-FI" dirty="1" b="1"/>
              <a:t>Kontinuitetshantering</a:t>
            </a:r>
            <a:r>
              <a:rPr lang="sv-FI" dirty="1"/>
              <a:t> innebär att förebygga störningssituationer, förbereda sig på dem, återhämta sig från dem och behärska deras konsekvenser samt säkerställa kontinuiteten i organisationen.</a:t>
            </a:r>
          </a:p>
          <a:p>
            <a:pPr marL="341630" indent="-341630"/>
            <a:endParaRPr lang="fi-FI" dirty="0">
              <a:cs typeface="Arial"/>
            </a:endParaRPr>
          </a:p>
          <a:p>
            <a:pPr marL="341630" indent="-341630"/>
            <a:r>
              <a:rPr lang="sv-FI" dirty="1"/>
              <a:t>Exempel från organisationens synvinkel:</a:t>
            </a:r>
            <a:r>
              <a:rPr lang="sv-FI" dirty="1"/>
              <a:t> </a:t>
            </a:r>
            <a:r>
              <a:rPr lang="sv-FI" dirty="1"/>
              <a:t>En organisation tryggar sin egen verksamhet eller till exempel samhällets försörjningsberedskap genom att göra beredskaps- och kontinuitetsplanering och planer i händelse av olika störningar i den fysiska världen och den digitala verksamhetsmiljön.</a:t>
            </a:r>
          </a:p>
          <a:p>
            <a:pPr marL="341630" indent="-341630"/>
            <a:r>
              <a:rPr lang="sv-FI" dirty="1"/>
              <a:t>Exempel ur individens synvinkel:</a:t>
            </a:r>
            <a:r>
              <a:rPr lang="sv-FI" dirty="1"/>
              <a:t> </a:t>
            </a:r>
            <a:r>
              <a:rPr lang="sv-FI" dirty="1"/>
              <a:t>Var och en kan förbereda sig på att el- eller vattendistributionen tillfälligt avbryts genom att reservera tillräckligt med vardagsartiklar i sitt hem som en del av hemförrådet / 72 timmars modellen samt genom att sörja för digitala tillgångar i anslutning till användningen av digitala enheter.</a:t>
            </a:r>
          </a:p>
        </p:txBody>
      </p:sp>
      <p:sp>
        <p:nvSpPr>
          <p:cNvPr id="4" name="Päivämäärän paikkamerkki 3">
            <a:extLst>
              <a:ext uri="{FF2B5EF4-FFF2-40B4-BE49-F238E27FC236}">
                <a16:creationId xmlns:a16="http://schemas.microsoft.com/office/drawing/2014/main" id="{C1222D3F-03B9-9404-6F44-012E988B3EE3}"/>
              </a:ext>
            </a:extLst>
          </p:cNvPr>
          <p:cNvSpPr>
            <a:spLocks noGrp="1"/>
          </p:cNvSpPr>
          <p:nvPr>
            <p:ph type="dt" sz="half" idx="10"/>
          </p:nvPr>
        </p:nvSpPr>
        <p:spPr/>
        <p:txBody>
          <a:bodyPr/>
          <a:lstStyle/>
          <a:p>
            <a:fld id="{8CBDA5A3-33A0-476C-8DBC-92C0189C341C}" type="datetime1">
              <a:rPr lang="fi-FI" smtClean="0"/>
              <a:t>5.12.2024</a:t>
            </a:fld>
          </a:p>
        </p:txBody>
      </p:sp>
      <p:sp>
        <p:nvSpPr>
          <p:cNvPr id="5" name="Alatunnisteen paikkamerkki 4">
            <a:extLst>
              <a:ext uri="{FF2B5EF4-FFF2-40B4-BE49-F238E27FC236}">
                <a16:creationId xmlns:a16="http://schemas.microsoft.com/office/drawing/2014/main" id="{65DF118B-5BFB-71C2-E688-CD52DB95275C}"/>
              </a:ext>
            </a:extLst>
          </p:cNvPr>
          <p:cNvSpPr>
            <a:spLocks noGrp="1"/>
          </p:cNvSpPr>
          <p:nvPr>
            <p:ph type="ftr" sz="quarter" idx="11"/>
          </p:nvPr>
        </p:nvSpPr>
        <p:spPr/>
        <p:txBody>
          <a:bodyPr/>
          <a:lstStyle/>
          <a:p>
            <a:r>
              <a:rPr lang="sv-FI" dirty="1"/>
              <a:t>VAHTI god praxis, stödmaterial</a:t>
            </a:r>
          </a:p>
        </p:txBody>
      </p:sp>
      <p:sp>
        <p:nvSpPr>
          <p:cNvPr id="6" name="Dian numeron paikkamerkki 5">
            <a:extLst>
              <a:ext uri="{FF2B5EF4-FFF2-40B4-BE49-F238E27FC236}">
                <a16:creationId xmlns:a16="http://schemas.microsoft.com/office/drawing/2014/main" id="{3524049F-3099-E2A8-C97B-452B70F0DDAE}"/>
              </a:ext>
            </a:extLst>
          </p:cNvPr>
          <p:cNvSpPr>
            <a:spLocks noGrp="1"/>
          </p:cNvSpPr>
          <p:nvPr>
            <p:ph type="sldNum" sz="quarter" idx="12"/>
          </p:nvPr>
        </p:nvSpPr>
        <p:spPr/>
        <p:txBody>
          <a:bodyPr/>
          <a:lstStyle/>
          <a:p>
            <a:fld id="{8680CC61-DB77-4485-B460-D8E4038D4204}" type="slidenum">
              <a:rPr lang="fi-FI" smtClean="0"/>
              <a:t>9</a:t>
            </a:fld>
          </a:p>
        </p:txBody>
      </p:sp>
    </p:spTree>
    <p:extLst>
      <p:ext uri="{BB962C8B-B14F-4D97-AF65-F5344CB8AC3E}">
        <p14:creationId xmlns:p14="http://schemas.microsoft.com/office/powerpoint/2010/main" val="2398262123"/>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65E158F3-1493-40C0-8BA0-806C2860ACA7}"/>
    </a:ext>
  </a:extLst>
</a:theme>
</file>

<file path=ppt/theme/theme2.xml><?xml version="1.0" encoding="utf-8"?>
<a:theme xmlns:a="http://schemas.openxmlformats.org/drawingml/2006/main" name="punain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1C2EE9A2-3B3F-4B34-BCB8-1BBD6B47408D}"/>
    </a:ext>
  </a:extLst>
</a:theme>
</file>

<file path=ppt/theme/theme3.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0CC248DFC989E4D8A30888624962ED9" ma:contentTypeVersion="1" ma:contentTypeDescription="Luo uusi asiakirja." ma:contentTypeScope="" ma:versionID="fe1c2414fd9e89a6b76a0a3eb0189259">
  <xsd:schema xmlns:xsd="http://www.w3.org/2001/XMLSchema" xmlns:xs="http://www.w3.org/2001/XMLSchema" xmlns:p="http://schemas.microsoft.com/office/2006/metadata/properties" xmlns:ns2="ebb82943-49da-4504-a2f3-a33fb2eb95f1" targetNamespace="http://schemas.microsoft.com/office/2006/metadata/properties" ma:root="true" ma:fieldsID="a720671b8ad7b5ca374893aa99fcdfa6"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bb82943-49da-4504-a2f3-a33fb2eb95f1">
      <UserInfo>
        <DisplayName/>
        <AccountId>marjo-riikka.salo@leppavirta.fi358Juha Kirves15</AccountId>
        <AccountType/>
      </UserInfo>
    </SharedWithUsers>
  </documentManagement>
</p:properties>
</file>

<file path=customXml/itemProps1.xml><?xml version="1.0" encoding="utf-8"?>
<ds:datastoreItem xmlns:ds="http://schemas.openxmlformats.org/officeDocument/2006/customXml" ds:itemID="{20371513-1388-4B49-8866-C273CDE42378}"/>
</file>

<file path=customXml/itemProps2.xml><?xml version="1.0" encoding="utf-8"?>
<ds:datastoreItem xmlns:ds="http://schemas.openxmlformats.org/officeDocument/2006/customXml" ds:itemID="{9CC58851-8C07-4C83-A9CB-E9CBB36648C9}"/>
</file>

<file path=customXml/itemProps3.xml><?xml version="1.0" encoding="utf-8"?>
<ds:datastoreItem xmlns:ds="http://schemas.openxmlformats.org/officeDocument/2006/customXml" ds:itemID="{D5D32647-3F5A-46F8-A75B-9C32FCF95190}"/>
</file>

<file path=docProps/app.xml><?xml version="1.0" encoding="utf-8"?>
<Properties xmlns="http://schemas.openxmlformats.org/officeDocument/2006/extended-properties" xmlns:vt="http://schemas.openxmlformats.org/officeDocument/2006/docPropsVTypes">
  <Template>DVV esitysmalli</Template>
  <TotalTime>914</TotalTime>
  <Words>3660</Words>
  <Application>Microsoft Office PowerPoint</Application>
  <PresentationFormat>Laajakuva</PresentationFormat>
  <Paragraphs>466</Paragraphs>
  <Slides>50</Slides>
  <Notes>7</Notes>
  <HiddenSlides>0</HiddenSlides>
  <MMClips>0</MMClips>
  <ScaleCrop>false</ScaleCrop>
  <HeadingPairs>
    <vt:vector size="8" baseType="variant">
      <vt:variant>
        <vt:lpstr>Käytetyt fontit</vt:lpstr>
      </vt:variant>
      <vt:variant>
        <vt:i4>6</vt:i4>
      </vt:variant>
      <vt:variant>
        <vt:lpstr>Teema</vt:lpstr>
      </vt:variant>
      <vt:variant>
        <vt:i4>3</vt:i4>
      </vt:variant>
      <vt:variant>
        <vt:lpstr>Upotetut OLE-palvelimet</vt:lpstr>
      </vt:variant>
      <vt:variant>
        <vt:i4>1</vt:i4>
      </vt:variant>
      <vt:variant>
        <vt:lpstr>Dian otsikot</vt:lpstr>
      </vt:variant>
      <vt:variant>
        <vt:i4>50</vt:i4>
      </vt:variant>
    </vt:vector>
  </HeadingPairs>
  <TitlesOfParts>
    <vt:vector size="60" baseType="lpstr">
      <vt:lpstr>adelle-sans</vt:lpstr>
      <vt:lpstr>Arial</vt:lpstr>
      <vt:lpstr>Calibri</vt:lpstr>
      <vt:lpstr>Courier New</vt:lpstr>
      <vt:lpstr>Microsoft Sans Serif</vt:lpstr>
      <vt:lpstr>Wingdings</vt:lpstr>
      <vt:lpstr>DVV FI</vt:lpstr>
      <vt:lpstr>punainen</vt:lpstr>
      <vt:lpstr>vihreä</vt:lpstr>
      <vt:lpstr>Acrobat Document</vt:lpstr>
      <vt:lpstr>Opas Digiturvaosaamisen ja -kulttuurin kehittämiseen v.2.0</vt:lpstr>
      <vt:lpstr>Oppaan sisältö</vt:lpstr>
      <vt:lpstr>VAHTI hyvät käytännöt -tukimateriaaleista</vt:lpstr>
      <vt:lpstr>1 Johdanto</vt:lpstr>
      <vt:lpstr>1.1 Miksi digiturvaosaamisen kehittäminen on tärkeää?</vt:lpstr>
      <vt:lpstr>PowerPoint-esitys</vt:lpstr>
      <vt:lpstr>1.2. Digiturvallisuus</vt:lpstr>
      <vt:lpstr>Digiturvallisuus – Johtaminen riskienhallinta </vt:lpstr>
      <vt:lpstr>Digiturvallisuus - Jatkuvuudenhallinta</vt:lpstr>
      <vt:lpstr>Digiturvallisuus - Kyberturvallisuus</vt:lpstr>
      <vt:lpstr>Digiturvallisuus - Tietoturvallisuus</vt:lpstr>
      <vt:lpstr>Digiturvallisuus - Tietosuoja</vt:lpstr>
      <vt:lpstr>1.3 Organisaatiokulttuuri</vt:lpstr>
      <vt:lpstr>1.3 Digiturvakulttuuri</vt:lpstr>
      <vt:lpstr>2 Kulttuurin kehittämisen tiekartta</vt:lpstr>
      <vt:lpstr>PowerPoint-esitys</vt:lpstr>
      <vt:lpstr>PowerPoint-esitys</vt:lpstr>
      <vt:lpstr>2.1 Digiturvakulttuurin nykytilan kartoitus</vt:lpstr>
      <vt:lpstr>PowerPoint-esitys</vt:lpstr>
      <vt:lpstr>2.2 Ohjeiden laadinta ja ylläpito</vt:lpstr>
      <vt:lpstr>PowerPoint-esitys</vt:lpstr>
      <vt:lpstr>Digiturvatietoisuuskampanjat</vt:lpstr>
      <vt:lpstr>2.4 Henkilöstön kouluttaminen</vt:lpstr>
      <vt:lpstr>PowerPoint-esitys</vt:lpstr>
      <vt:lpstr>2.5 Osaamisen testaaminen</vt:lpstr>
      <vt:lpstr>PowerPoint-esitys</vt:lpstr>
      <vt:lpstr>2.6 Seuranta</vt:lpstr>
      <vt:lpstr>2.7 Digiturvaosaamisen kehittämisen vuosikello</vt:lpstr>
      <vt:lpstr>3 Digiturvan lähettilästoiminta</vt:lpstr>
      <vt:lpstr>3.1 Mitä hyötyä Digiturvalähettiläs-mallista on?</vt:lpstr>
      <vt:lpstr>3.2 Miten aloittaa digiturvalähettiläsmalli organisaatiossa</vt:lpstr>
      <vt:lpstr>PowerPoint-esitys</vt:lpstr>
      <vt:lpstr>PowerPoint-esitys</vt:lpstr>
      <vt:lpstr>3.3 Huomioon otettavia asioita digiturvalähettiläsmallia käyttöönotettaessa</vt:lpstr>
      <vt:lpstr>PowerPoint-esitys</vt:lpstr>
      <vt:lpstr>4. Digiturvallinen elämä –koulutuskokonaisuus -</vt:lpstr>
      <vt:lpstr>Miten Digiturvallinen elämä –koulutukset ja peli auttavat?</vt:lpstr>
      <vt:lpstr>Digiturvallinen elämä -sivusto</vt:lpstr>
      <vt:lpstr>Henkilöstölle suunnatut koulutukset</vt:lpstr>
      <vt:lpstr>PowerPoint-esitys</vt:lpstr>
      <vt:lpstr>Koulutukset asiantuntijoille ja johdolle</vt:lpstr>
      <vt:lpstr>Digiturma vai Digiturva -lyhytvideot</vt:lpstr>
      <vt:lpstr>Digiturvallinen elämä –peli – henkilökohtainen digiturvaharjoituksesi!</vt:lpstr>
      <vt:lpstr>Uusi viikko saatavilla – ”Kaappaus Tyrskylässä”!</vt:lpstr>
      <vt:lpstr>Ladattavissa  IOS ja Android –laitteille!</vt:lpstr>
      <vt:lpstr>Digiturvallinen elämä -testi</vt:lpstr>
      <vt:lpstr>Hyödynnä DVV:n  webinaareja</vt:lpstr>
      <vt:lpstr>5 Lisämateriaalia</vt:lpstr>
      <vt:lpstr>Työryhmä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Kirves Juha (DVV)</dc:creator>
  <cp:lastModifiedBy>Penttilä Laura (DVV)</cp:lastModifiedBy>
  <cp:revision>27</cp:revision>
  <dcterms:created xsi:type="dcterms:W3CDTF">2023-11-17T08:17:12Z</dcterms:created>
  <dcterms:modified xsi:type="dcterms:W3CDTF">2024-12-05T14:12:54Z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0x01010050CC248DFC989E4D8A30888624962ED9</vt:lpwstr>
  </property>
  <property fmtid="{D5CDD505-2E9C-101B-9397-08002B2CF9AE}" pid="3" name="SharedWithUsers">
    <vt:lpwstr>marjo-riikka.salo@leppavirta.fi358Juha Kirves15</vt:lpwstr>
  </property>
</Properties>
</file>